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2" r:id="rId3"/>
    <p:sldId id="293" r:id="rId4"/>
    <p:sldId id="257" r:id="rId5"/>
    <p:sldId id="258" r:id="rId6"/>
    <p:sldId id="259" r:id="rId7"/>
    <p:sldId id="260" r:id="rId8"/>
    <p:sldId id="261" r:id="rId9"/>
    <p:sldId id="277" r:id="rId10"/>
    <p:sldId id="283" r:id="rId11"/>
    <p:sldId id="287" r:id="rId12"/>
    <p:sldId id="262" r:id="rId13"/>
    <p:sldId id="263" r:id="rId14"/>
    <p:sldId id="284" r:id="rId15"/>
    <p:sldId id="285" r:id="rId16"/>
    <p:sldId id="286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8" r:id="rId30"/>
    <p:sldId id="280" r:id="rId31"/>
    <p:sldId id="279" r:id="rId32"/>
    <p:sldId id="291" r:id="rId33"/>
    <p:sldId id="281" r:id="rId34"/>
    <p:sldId id="282" r:id="rId35"/>
    <p:sldId id="288" r:id="rId36"/>
    <p:sldId id="289" r:id="rId3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06"/>
    <p:restoredTop sz="94694"/>
  </p:normalViewPr>
  <p:slideViewPr>
    <p:cSldViewPr snapToGrid="0" snapToObjects="1">
      <p:cViewPr varScale="1">
        <p:scale>
          <a:sx n="79" d="100"/>
          <a:sy n="79" d="100"/>
        </p:scale>
        <p:origin x="9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12818-3185-9641-8CC1-B69E7DA68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10534B-2579-1142-AE28-AF6C86F57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2F213-7111-0C44-9F07-1B4AFD920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C37F1-B2E7-6F44-A658-089572A1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B222A7-82FF-EB4E-93CE-0F849774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365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00BF1-3838-9947-AE27-6FCC395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F741D6-5DA3-D241-88B6-C62485F3B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4374B3-477E-9542-9C47-DBD3CEBD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49D16-E473-5248-AE47-F49F8C5E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DDD91-DCDD-7E40-A490-9AB5A992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747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DD2D96-7548-D048-9158-FE33F1EB7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45249-C15A-A14B-98F1-1FE15508E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35F4B-6DE4-0C4E-9C2B-C028BA597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D5E1B-7DF1-574E-A680-3988B3AF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EBC93-ED04-5346-98EA-E4224CB6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399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197E0-1269-3542-8A17-3A3FF67C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FB1E6-5A97-C048-BF5D-4A1745C92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F89D4-2D92-B646-BAAE-DF85F61C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1F8B0-8CFA-FC4B-9B49-F9C351A1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F1639-B43A-B848-A75B-07F72D34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141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31E4F-BC71-2E42-B51C-3CF85E43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F7A80B-18F0-FB45-87C3-B362E0771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CCF508-EB23-3140-9E2D-6D1031EB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4F017F-68C4-0B41-A047-7BE16C11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BB493-B6A7-3742-9518-19871F4F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933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D9E10-52CB-A646-91C8-D313632D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9FDB5-B9B9-464E-8E15-7AD279C92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91F44-D011-C440-8BC5-CD6B2B85C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A7F0CC-791D-E940-A601-7EEE42502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76A9BC-1BEE-094F-AE0D-95C7461E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17B32D-BE8B-F44A-84C8-169A6913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11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7D105-7DAA-684F-A27C-B01AAC70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F37EE0-3E09-0B47-BC4C-F670CB4DF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D7AEA2-C79B-4449-93CA-55690E069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075F59-E9C8-7245-96A4-77D7AA1D1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237F69-28B4-C348-92B5-6ECE30E86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D34776-005E-B246-86CB-13FA7D1F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346406-9FAD-E348-A467-A5729671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B00E0F-9A8E-0D44-A046-F9A79E67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919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6444E-AB84-054C-B61B-B2C18983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866755-F4FE-B94F-8DA4-B29E525F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13148E-B3B8-4B48-A332-F347A834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26CBF3-82B2-0146-A422-9B7212E2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01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BBBB65-874F-294D-A8E9-B3C965F9D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CADCFC-C3E9-4043-82BD-E9583BB5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2C697-67EB-2B4D-AE43-1AF3C3F8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415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9354B-5885-F841-9EBB-290A7137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90060-2485-854A-9D06-391A8D543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EBF38E-E148-B54D-91C1-D08B03FF7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A4FC11-CB2D-4F49-9180-5A8DF7DE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4A2C0-1BAF-C241-855E-C6BD1F35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5FD919-419E-174A-8193-35B05770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329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669B4-FB0B-3148-AA77-800DD4B51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E213D9-7DFD-1D46-AFD6-85BB8083E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FB15-EAD0-4E47-AA87-AA5A02340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42070F-9072-054D-8D38-6164B29A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BD9BC-84D6-2049-9447-70D34B61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018CF5-8095-624B-AA94-065DDD65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2150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36C443-9ABA-BF49-87C2-6543ECACD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17055F-B2DE-7743-82A2-55649E55E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69A06-E046-2D48-8600-16F565A2A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B6B5F-C7CA-2946-BA06-5E1676A5B5C5}" type="datetimeFigureOut">
              <a:rPr kumimoji="1" lang="ko-Kore-KR" altLang="en-US" smtClean="0"/>
              <a:t>08/08/2022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43004-67A7-8B4C-8483-51E4E7D59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56F60-8062-194A-8DF6-181AD1F73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AFD3B-7BD3-B645-9924-693190E3AA3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261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889A9-781C-F24B-9893-4B667AE55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HTML </a:t>
            </a:r>
            <a:r>
              <a:rPr kumimoji="1" lang="ko-Kore-KR" altLang="en-US" dirty="0"/>
              <a:t>주말과제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CC6ECE-4857-9D45-A170-9F2C98DDD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21930-9826-D541-87B1-9F41579D87FD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5A2332-BFB5-2A4D-BC71-1A658F72F048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1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게시판 설정</a:t>
            </a:r>
          </a:p>
        </p:txBody>
      </p: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FA3E3F-D168-2241-AFDB-D8EB21ECA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65205"/>
              </p:ext>
            </p:extLst>
          </p:nvPr>
        </p:nvGraphicFramePr>
        <p:xfrm>
          <a:off x="827315" y="1559240"/>
          <a:ext cx="10544880" cy="4351863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108976">
                  <a:extLst>
                    <a:ext uri="{9D8B030D-6E8A-4147-A177-3AD203B41FA5}">
                      <a16:colId xmlns:a16="http://schemas.microsoft.com/office/drawing/2014/main" val="1172557359"/>
                    </a:ext>
                  </a:extLst>
                </a:gridCol>
                <a:gridCol w="2108976">
                  <a:extLst>
                    <a:ext uri="{9D8B030D-6E8A-4147-A177-3AD203B41FA5}">
                      <a16:colId xmlns:a16="http://schemas.microsoft.com/office/drawing/2014/main" val="1552430052"/>
                    </a:ext>
                  </a:extLst>
                </a:gridCol>
                <a:gridCol w="2108976">
                  <a:extLst>
                    <a:ext uri="{9D8B030D-6E8A-4147-A177-3AD203B41FA5}">
                      <a16:colId xmlns:a16="http://schemas.microsoft.com/office/drawing/2014/main" val="2784764574"/>
                    </a:ext>
                  </a:extLst>
                </a:gridCol>
                <a:gridCol w="2108976">
                  <a:extLst>
                    <a:ext uri="{9D8B030D-6E8A-4147-A177-3AD203B41FA5}">
                      <a16:colId xmlns:a16="http://schemas.microsoft.com/office/drawing/2014/main" val="2924325159"/>
                    </a:ext>
                  </a:extLst>
                </a:gridCol>
                <a:gridCol w="2108976">
                  <a:extLst>
                    <a:ext uri="{9D8B030D-6E8A-4147-A177-3AD203B41FA5}">
                      <a16:colId xmlns:a16="http://schemas.microsoft.com/office/drawing/2014/main" val="1297313215"/>
                    </a:ext>
                  </a:extLst>
                </a:gridCol>
              </a:tblGrid>
              <a:tr h="965478">
                <a:tc>
                  <a:txBody>
                    <a:bodyPr/>
                    <a:lstStyle/>
                    <a:p>
                      <a:pPr algn="l" fontAlgn="b"/>
                      <a:endParaRPr lang="en-US" sz="1500" dirty="0">
                        <a:effectLst/>
                      </a:endParaRPr>
                    </a:p>
                  </a:txBody>
                  <a:tcPr marL="61809" marR="61809" marT="61809" marB="61809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dirty="0">
                          <a:effectLst/>
                        </a:rPr>
                        <a:t>매우 작은 기기 </a:t>
                      </a:r>
                      <a:r>
                        <a:rPr lang="ko-KR" altLang="en-US" sz="1500" dirty="0" err="1">
                          <a:effectLst/>
                        </a:rPr>
                        <a:t>모바일폰</a:t>
                      </a:r>
                      <a:r>
                        <a:rPr lang="ko-KR" altLang="en-US" sz="1500" dirty="0">
                          <a:effectLst/>
                        </a:rPr>
                        <a:t> </a:t>
                      </a:r>
                      <a:r>
                        <a:rPr lang="en-US" altLang="ko-KR" sz="1500" dirty="0">
                          <a:effectLst/>
                        </a:rPr>
                        <a:t>(&lt;</a:t>
                      </a:r>
                      <a:r>
                        <a:rPr lang="en-US" altLang="ko-KR" sz="1500" dirty="0" err="1">
                          <a:effectLst/>
                        </a:rPr>
                        <a:t>768</a:t>
                      </a:r>
                      <a:r>
                        <a:rPr lang="en-US" sz="1500" dirty="0" err="1">
                          <a:effectLst/>
                        </a:rPr>
                        <a:t>px</a:t>
                      </a:r>
                      <a:r>
                        <a:rPr lang="en-US" sz="1500" dirty="0">
                          <a:effectLst/>
                        </a:rPr>
                        <a:t>)</a:t>
                      </a:r>
                    </a:p>
                  </a:txBody>
                  <a:tcPr marL="61809" marR="61809" marT="61809" marB="6180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dirty="0">
                          <a:effectLst/>
                        </a:rPr>
                        <a:t>작은 기기 태블릿 </a:t>
                      </a:r>
                      <a:r>
                        <a:rPr lang="en-US" altLang="ko-KR" sz="1500" dirty="0">
                          <a:effectLst/>
                        </a:rPr>
                        <a:t>(≥</a:t>
                      </a:r>
                      <a:r>
                        <a:rPr lang="en-US" altLang="ko-KR" sz="1500" dirty="0" err="1">
                          <a:effectLst/>
                        </a:rPr>
                        <a:t>768</a:t>
                      </a:r>
                      <a:r>
                        <a:rPr lang="en-US" sz="1500" dirty="0" err="1">
                          <a:effectLst/>
                        </a:rPr>
                        <a:t>px</a:t>
                      </a:r>
                      <a:r>
                        <a:rPr lang="en-US" sz="1500" dirty="0">
                          <a:effectLst/>
                        </a:rPr>
                        <a:t>)</a:t>
                      </a:r>
                    </a:p>
                  </a:txBody>
                  <a:tcPr marL="61809" marR="61809" marT="61809" marB="6180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dirty="0">
                          <a:effectLst/>
                        </a:rPr>
                        <a:t>중간 기기 </a:t>
                      </a:r>
                      <a:r>
                        <a:rPr lang="ko-KR" altLang="en-US" sz="1500" dirty="0" err="1">
                          <a:effectLst/>
                        </a:rPr>
                        <a:t>데스크탑</a:t>
                      </a:r>
                      <a:r>
                        <a:rPr lang="ko-KR" altLang="en-US" sz="1500" dirty="0">
                          <a:effectLst/>
                        </a:rPr>
                        <a:t> </a:t>
                      </a:r>
                      <a:r>
                        <a:rPr lang="en-US" altLang="ko-KR" sz="1500" dirty="0">
                          <a:effectLst/>
                        </a:rPr>
                        <a:t>(≥</a:t>
                      </a:r>
                      <a:r>
                        <a:rPr lang="en-US" altLang="ko-KR" sz="1500" dirty="0" err="1">
                          <a:effectLst/>
                        </a:rPr>
                        <a:t>992</a:t>
                      </a:r>
                      <a:r>
                        <a:rPr lang="en-US" sz="1500" dirty="0" err="1">
                          <a:effectLst/>
                        </a:rPr>
                        <a:t>px</a:t>
                      </a:r>
                      <a:r>
                        <a:rPr lang="en-US" sz="1500" dirty="0">
                          <a:effectLst/>
                        </a:rPr>
                        <a:t>)</a:t>
                      </a:r>
                    </a:p>
                  </a:txBody>
                  <a:tcPr marL="61809" marR="61809" marT="61809" marB="6180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500" dirty="0">
                          <a:effectLst/>
                        </a:rPr>
                        <a:t>큰 기기 </a:t>
                      </a:r>
                      <a:r>
                        <a:rPr lang="ko-KR" altLang="en-US" sz="1500" dirty="0" err="1">
                          <a:effectLst/>
                        </a:rPr>
                        <a:t>데스크탑</a:t>
                      </a:r>
                      <a:r>
                        <a:rPr lang="ko-KR" altLang="en-US" sz="1500" dirty="0">
                          <a:effectLst/>
                        </a:rPr>
                        <a:t> </a:t>
                      </a:r>
                      <a:r>
                        <a:rPr lang="en-US" altLang="ko-KR" sz="1500" dirty="0">
                          <a:effectLst/>
                        </a:rPr>
                        <a:t>(≥</a:t>
                      </a:r>
                      <a:r>
                        <a:rPr lang="en-US" altLang="ko-KR" sz="1500" dirty="0" err="1">
                          <a:effectLst/>
                        </a:rPr>
                        <a:t>1200</a:t>
                      </a:r>
                      <a:r>
                        <a:rPr lang="en-US" sz="1500" dirty="0" err="1">
                          <a:effectLst/>
                        </a:rPr>
                        <a:t>px</a:t>
                      </a:r>
                      <a:r>
                        <a:rPr lang="en-US" sz="1500" dirty="0">
                          <a:effectLst/>
                        </a:rPr>
                        <a:t>)</a:t>
                      </a:r>
                    </a:p>
                  </a:txBody>
                  <a:tcPr marL="61809" marR="61809" marT="61809" marB="61809" anchor="ctr"/>
                </a:tc>
                <a:extLst>
                  <a:ext uri="{0D108BD9-81ED-4DB2-BD59-A6C34878D82A}">
                    <a16:rowId xmlns:a16="http://schemas.microsoft.com/office/drawing/2014/main" val="1692594032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500">
                          <a:effectLst/>
                        </a:rPr>
                        <a:t>그리드 적용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500">
                          <a:effectLst/>
                        </a:rPr>
                        <a:t>항상 </a:t>
                      </a:r>
                    </a:p>
                  </a:txBody>
                  <a:tcPr marL="61809" marR="61809" marT="61809" marB="61809"/>
                </a:tc>
                <a:tc gridSpan="3">
                  <a:txBody>
                    <a:bodyPr/>
                    <a:lstStyle/>
                    <a:p>
                      <a:pPr fontAlgn="t"/>
                      <a:r>
                        <a:rPr lang="ko-KR" altLang="en-US" sz="1500">
                          <a:effectLst/>
                        </a:rPr>
                        <a:t>분기점보다 크면 적용 </a:t>
                      </a:r>
                    </a:p>
                  </a:txBody>
                  <a:tcPr marL="61809" marR="61809" marT="61809" marB="61809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558636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500">
                          <a:effectLst/>
                        </a:rPr>
                        <a:t>콘테이너 너비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sz="1500">
                          <a:effectLst/>
                        </a:rPr>
                        <a:t>없음 </a:t>
                      </a:r>
                      <a:r>
                        <a:rPr lang="en-US" altLang="ko-KR" sz="1500">
                          <a:effectLst/>
                        </a:rPr>
                        <a:t>(</a:t>
                      </a:r>
                      <a:r>
                        <a:rPr lang="en-US" sz="1500">
                          <a:effectLst/>
                        </a:rPr>
                        <a:t>auto)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750px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970px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1170px</a:t>
                      </a:r>
                    </a:p>
                  </a:txBody>
                  <a:tcPr marL="61809" marR="61809" marT="61809" marB="61809"/>
                </a:tc>
                <a:extLst>
                  <a:ext uri="{0D108BD9-81ED-4DB2-BD59-A6C34878D82A}">
                    <a16:rowId xmlns:a16="http://schemas.microsoft.com/office/drawing/2014/main" val="2213567248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500">
                          <a:effectLst/>
                        </a:rPr>
                        <a:t>클래스 접두사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.col-xs-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.col-sm-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.col-md-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.col-lg-</a:t>
                      </a:r>
                    </a:p>
                  </a:txBody>
                  <a:tcPr marL="61809" marR="61809" marT="61809" marB="61809"/>
                </a:tc>
                <a:extLst>
                  <a:ext uri="{0D108BD9-81ED-4DB2-BD59-A6C34878D82A}">
                    <a16:rowId xmlns:a16="http://schemas.microsoft.com/office/drawing/2014/main" val="4204296123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500">
                          <a:effectLst/>
                        </a:rPr>
                        <a:t>컬럼 수</a:t>
                      </a:r>
                    </a:p>
                  </a:txBody>
                  <a:tcPr marL="61809" marR="61809" marT="61809" marB="61809"/>
                </a:tc>
                <a:tc gridSpan="4">
                  <a:txBody>
                    <a:bodyPr/>
                    <a:lstStyle/>
                    <a:p>
                      <a:pPr fontAlgn="t"/>
                      <a:r>
                        <a:rPr lang="en-US" altLang="ko-Kore-KR" sz="1500">
                          <a:effectLst/>
                        </a:rPr>
                        <a:t>12</a:t>
                      </a:r>
                    </a:p>
                  </a:txBody>
                  <a:tcPr marL="61809" marR="61809" marT="61809" marB="61809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946661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500">
                          <a:effectLst/>
                        </a:rPr>
                        <a:t>컬럼 너비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solidFill>
                            <a:srgbClr val="777777"/>
                          </a:solidFill>
                          <a:effectLst/>
                        </a:rPr>
                        <a:t>Auto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~62px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~81px</a:t>
                      </a:r>
                    </a:p>
                  </a:txBody>
                  <a:tcPr marL="61809" marR="61809" marT="61809" marB="61809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~97px</a:t>
                      </a:r>
                    </a:p>
                  </a:txBody>
                  <a:tcPr marL="61809" marR="61809" marT="61809" marB="61809"/>
                </a:tc>
                <a:extLst>
                  <a:ext uri="{0D108BD9-81ED-4DB2-BD59-A6C34878D82A}">
                    <a16:rowId xmlns:a16="http://schemas.microsoft.com/office/drawing/2014/main" val="3946883070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500">
                          <a:effectLst/>
                        </a:rPr>
                        <a:t>사이 너비</a:t>
                      </a:r>
                    </a:p>
                  </a:txBody>
                  <a:tcPr marL="61809" marR="61809" marT="61809" marB="61809"/>
                </a:tc>
                <a:tc gridSpan="4">
                  <a:txBody>
                    <a:bodyPr/>
                    <a:lstStyle/>
                    <a:p>
                      <a:pPr fontAlgn="t"/>
                      <a:r>
                        <a:rPr lang="en-US" sz="1500">
                          <a:effectLst/>
                        </a:rPr>
                        <a:t>30px (</a:t>
                      </a:r>
                      <a:r>
                        <a:rPr lang="ko-KR" altLang="en-US" sz="1500">
                          <a:effectLst/>
                        </a:rPr>
                        <a:t>컬럼의 양쪽에 </a:t>
                      </a:r>
                      <a:r>
                        <a:rPr lang="en-US" altLang="ko-KR" sz="1500">
                          <a:effectLst/>
                        </a:rPr>
                        <a:t>15</a:t>
                      </a:r>
                      <a:r>
                        <a:rPr lang="en-US" sz="1500">
                          <a:effectLst/>
                        </a:rPr>
                        <a:t>px </a:t>
                      </a:r>
                      <a:r>
                        <a:rPr lang="ko-KR" altLang="en-US" sz="1500">
                          <a:effectLst/>
                        </a:rPr>
                        <a:t>씩</a:t>
                      </a:r>
                      <a:r>
                        <a:rPr lang="en-US" altLang="ko-KR" sz="1500">
                          <a:effectLst/>
                        </a:rPr>
                        <a:t>)</a:t>
                      </a:r>
                    </a:p>
                  </a:txBody>
                  <a:tcPr marL="61809" marR="61809" marT="61809" marB="61809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180169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500">
                          <a:effectLst/>
                        </a:rPr>
                        <a:t>중첩</a:t>
                      </a:r>
                    </a:p>
                  </a:txBody>
                  <a:tcPr marL="61809" marR="61809" marT="61809" marB="61809"/>
                </a:tc>
                <a:tc gridSpan="4">
                  <a:txBody>
                    <a:bodyPr/>
                    <a:lstStyle/>
                    <a:p>
                      <a:pPr fontAlgn="t"/>
                      <a:r>
                        <a:rPr lang="ko-KR" altLang="en-US" sz="1500">
                          <a:effectLst/>
                        </a:rPr>
                        <a:t>예</a:t>
                      </a:r>
                    </a:p>
                  </a:txBody>
                  <a:tcPr marL="61809" marR="61809" marT="61809" marB="61809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327486"/>
                  </a:ext>
                </a:extLst>
              </a:tr>
              <a:tr h="346129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500">
                          <a:effectLst/>
                        </a:rPr>
                        <a:t>오프셋</a:t>
                      </a:r>
                    </a:p>
                  </a:txBody>
                  <a:tcPr marL="61809" marR="61809" marT="61809" marB="61809"/>
                </a:tc>
                <a:tc gridSpan="4">
                  <a:txBody>
                    <a:bodyPr/>
                    <a:lstStyle/>
                    <a:p>
                      <a:pPr fontAlgn="t"/>
                      <a:r>
                        <a:rPr lang="ko-KR" altLang="en-US" sz="1500">
                          <a:effectLst/>
                        </a:rPr>
                        <a:t>예</a:t>
                      </a:r>
                    </a:p>
                  </a:txBody>
                  <a:tcPr marL="61809" marR="61809" marT="61809" marB="61809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821055"/>
                  </a:ext>
                </a:extLst>
              </a:tr>
              <a:tr h="56864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500" dirty="0">
                          <a:effectLst/>
                        </a:rPr>
                        <a:t>컬럼 </a:t>
                      </a:r>
                      <a:r>
                        <a:rPr lang="ko-KR" altLang="en-US" sz="1500" dirty="0" err="1">
                          <a:effectLst/>
                        </a:rPr>
                        <a:t>순서정하기</a:t>
                      </a:r>
                      <a:endParaRPr lang="ko-KR" altLang="en-US" sz="1500" dirty="0">
                        <a:effectLst/>
                      </a:endParaRPr>
                    </a:p>
                  </a:txBody>
                  <a:tcPr marL="61809" marR="61809" marT="61809" marB="61809"/>
                </a:tc>
                <a:tc gridSpan="4">
                  <a:txBody>
                    <a:bodyPr/>
                    <a:lstStyle/>
                    <a:p>
                      <a:pPr fontAlgn="t"/>
                      <a:r>
                        <a:rPr lang="ko-KR" altLang="en-US" sz="1500" dirty="0">
                          <a:effectLst/>
                        </a:rPr>
                        <a:t>예</a:t>
                      </a:r>
                    </a:p>
                  </a:txBody>
                  <a:tcPr marL="61809" marR="61809" marT="61809" marB="61809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19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10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전송 설정</a:t>
            </a:r>
          </a:p>
        </p:txBody>
      </p: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0E9E2-2B0D-9445-B74E-8BBBCB0CFE6A}"/>
              </a:ext>
            </a:extLst>
          </p:cNvPr>
          <p:cNvSpPr txBox="1"/>
          <p:nvPr/>
        </p:nvSpPr>
        <p:spPr>
          <a:xfrm>
            <a:off x="989681" y="1979564"/>
            <a:ext cx="102126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&lt;form&gt;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태그의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method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속성은 폼 데이터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(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form data)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가 서버로 제출될 때 사용되는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HTTP 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otokr"/>
              </a:rPr>
              <a:t>메소드를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 명시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 </a:t>
            </a:r>
          </a:p>
          <a:p>
            <a:pPr algn="l" latinLnBrk="1"/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method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속성은 속성값으로는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GET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과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POST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두 가지 중 하나를 선택할 수 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 </a:t>
            </a:r>
          </a:p>
          <a:p>
            <a:pPr algn="l" latinLnBrk="1"/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GET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방식은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URL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에 폼 데이터를 추가하여 서버로 전달하는 방식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GET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방식의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HTTP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요청은 브라우저에 의해 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otokr"/>
              </a:rPr>
              <a:t>캐시되어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(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cached)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저장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또한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GET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방식은 보통 쿼리 문자열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(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query string)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에 포함되어 전송되므로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길이의 제한이 있다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따라서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otokr"/>
              </a:rPr>
              <a:t>보안상 취약점이 존재하므로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latin typeface="notokr"/>
              </a:rPr>
              <a:t>,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otokr"/>
              </a:rPr>
              <a:t>중요한 데이터는 </a:t>
            </a:r>
            <a:r>
              <a:rPr lang="en-US" altLang="ko-Kore-KR" b="0" i="0" u="none" strike="noStrike" dirty="0">
                <a:solidFill>
                  <a:srgbClr val="FF0000"/>
                </a:solidFill>
                <a:effectLst/>
                <a:latin typeface="notokr"/>
              </a:rPr>
              <a:t>POST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otokr"/>
              </a:rPr>
              <a:t>방식을 사용하여 요청하는 것이 좋다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 </a:t>
            </a:r>
          </a:p>
          <a:p>
            <a:pPr algn="l" latinLnBrk="1"/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POST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방식은 폼 데이터를 별도로 첨부하여 서버로 전달하는 방식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POST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방식의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HTTP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요청은 브라우저에 의해 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otokr"/>
              </a:rPr>
              <a:t>캐시되지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 않으므로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브라우저 </a:t>
            </a:r>
            <a:r>
              <a:rPr lang="ko-KR" altLang="en-US" b="0" i="0" u="none" strike="noStrike" dirty="0" err="1">
                <a:solidFill>
                  <a:srgbClr val="575757"/>
                </a:solidFill>
                <a:effectLst/>
                <a:latin typeface="notokr"/>
              </a:rPr>
              <a:t>히스토리에도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 남지 않는다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또한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,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POST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방식의 </a:t>
            </a:r>
            <a:r>
              <a:rPr lang="en-US" altLang="ko-Kore-KR" b="0" i="0" u="none" strike="noStrike" dirty="0">
                <a:solidFill>
                  <a:srgbClr val="575757"/>
                </a:solidFill>
                <a:effectLst/>
                <a:latin typeface="notokr"/>
              </a:rPr>
              <a:t>HTTP </a:t>
            </a:r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요청에 의한 데이터는 쿼리 문자열과는 별도로 전송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  <a:p>
            <a:pPr algn="l" latinLnBrk="1"/>
            <a:r>
              <a:rPr lang="ko-KR" altLang="en-US" b="0" i="0" u="none" strike="noStrike" dirty="0">
                <a:solidFill>
                  <a:srgbClr val="575757"/>
                </a:solidFill>
                <a:effectLst/>
                <a:latin typeface="notokr"/>
              </a:rPr>
              <a:t>따라서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otokr"/>
              </a:rPr>
              <a:t>데이터의 길이에 대한 제한도 없으며</a:t>
            </a:r>
            <a:r>
              <a:rPr lang="en-US" altLang="ko-KR" b="0" i="0" u="none" strike="noStrike" dirty="0">
                <a:solidFill>
                  <a:srgbClr val="FF0000"/>
                </a:solidFill>
                <a:effectLst/>
                <a:latin typeface="notokr"/>
              </a:rPr>
              <a:t>, </a:t>
            </a:r>
            <a:r>
              <a:rPr lang="en-US" altLang="ko-Kore-KR" b="0" i="0" u="none" strike="noStrike" dirty="0">
                <a:solidFill>
                  <a:srgbClr val="FF0000"/>
                </a:solidFill>
                <a:effectLst/>
                <a:latin typeface="notokr"/>
              </a:rPr>
              <a:t>GET 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otokr"/>
              </a:rPr>
              <a:t>방식보다 </a:t>
            </a:r>
            <a:r>
              <a:rPr lang="ko-KR" altLang="en-US" b="0" i="0" u="none" strike="noStrike" dirty="0" err="1">
                <a:solidFill>
                  <a:srgbClr val="FF0000"/>
                </a:solidFill>
                <a:effectLst/>
                <a:latin typeface="notokr"/>
              </a:rPr>
              <a:t>보안성이</a:t>
            </a:r>
            <a:r>
              <a:rPr lang="ko-KR" altLang="en-US" b="0" i="0" u="none" strike="noStrike" dirty="0">
                <a:solidFill>
                  <a:srgbClr val="FF0000"/>
                </a:solidFill>
                <a:effectLst/>
                <a:latin typeface="notokr"/>
              </a:rPr>
              <a:t> 높다</a:t>
            </a:r>
            <a:r>
              <a:rPr lang="en-US" altLang="ko-KR" b="0" i="0" u="none" strike="noStrike" dirty="0">
                <a:solidFill>
                  <a:srgbClr val="575757"/>
                </a:solidFill>
                <a:effectLst/>
                <a:latin typeface="notok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293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하단 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336F00-E630-D748-A4D0-193065BF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3" y="2637380"/>
            <a:ext cx="5457904" cy="2311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C9DCFF-795D-F44B-811F-E96EE22E0D07}"/>
              </a:ext>
            </a:extLst>
          </p:cNvPr>
          <p:cNvSpPr txBox="1"/>
          <p:nvPr/>
        </p:nvSpPr>
        <p:spPr>
          <a:xfrm>
            <a:off x="6012791" y="1929038"/>
            <a:ext cx="53594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9A9B99"/>
                </a:solidFill>
                <a:latin typeface="Menlo" panose="020B0609030804020204" pitchFamily="49" charset="0"/>
              </a:rPr>
              <a:t>&lt;!– fixed</a:t>
            </a:r>
            <a:r>
              <a:rPr lang="ko-KR" altLang="en-US" dirty="0">
                <a:solidFill>
                  <a:srgbClr val="9A9B99"/>
                </a:solidFill>
                <a:latin typeface="Menlo" panose="020B0609030804020204" pitchFamily="49" charset="0"/>
              </a:rPr>
              <a:t>와 </a:t>
            </a:r>
            <a:r>
              <a:rPr lang="en-US" altLang="ko-KR" dirty="0">
                <a:solidFill>
                  <a:srgbClr val="9A9B99"/>
                </a:solidFill>
                <a:latin typeface="Menlo" panose="020B0609030804020204" pitchFamily="49" charset="0"/>
              </a:rPr>
              <a:t>fluid</a:t>
            </a:r>
            <a:r>
              <a:rPr lang="ko-KR" altLang="en-US" dirty="0">
                <a:solidFill>
                  <a:srgbClr val="9A9B99"/>
                </a:solidFill>
                <a:latin typeface="Menlo" panose="020B0609030804020204" pitchFamily="49" charset="0"/>
              </a:rPr>
              <a:t>가 있으며 </a:t>
            </a:r>
            <a:r>
              <a:rPr lang="en-US" altLang="ko-KR" dirty="0">
                <a:solidFill>
                  <a:srgbClr val="9A9B99"/>
                </a:solidFill>
                <a:latin typeface="Menlo" panose="020B0609030804020204" pitchFamily="49" charset="0"/>
              </a:rPr>
              <a:t>fluid</a:t>
            </a:r>
            <a:r>
              <a:rPr lang="ko-KR" altLang="en-US" dirty="0">
                <a:solidFill>
                  <a:srgbClr val="9A9B99"/>
                </a:solidFill>
                <a:latin typeface="Menlo" panose="020B0609030804020204" pitchFamily="49" charset="0"/>
              </a:rPr>
              <a:t>는 가로 해상도 상관 없이 </a:t>
            </a:r>
            <a:r>
              <a:rPr lang="en-US" altLang="ko-KR" dirty="0">
                <a:solidFill>
                  <a:srgbClr val="9A9B99"/>
                </a:solidFill>
                <a:latin typeface="Menlo" panose="020B0609030804020204" pitchFamily="49" charset="0"/>
              </a:rPr>
              <a:t>100%</a:t>
            </a:r>
            <a:r>
              <a:rPr lang="ko-KR" altLang="en-US" dirty="0">
                <a:solidFill>
                  <a:srgbClr val="9A9B99"/>
                </a:solidFill>
                <a:latin typeface="Menlo" panose="020B0609030804020204" pitchFamily="49" charset="0"/>
              </a:rPr>
              <a:t>의 </a:t>
            </a:r>
            <a:r>
              <a:rPr lang="en-US" altLang="ko-KR" dirty="0">
                <a:solidFill>
                  <a:srgbClr val="9A9B99"/>
                </a:solidFill>
                <a:latin typeface="Menlo" panose="020B0609030804020204" pitchFamily="49" charset="0"/>
              </a:rPr>
              <a:t>width</a:t>
            </a:r>
            <a:r>
              <a:rPr lang="ko-KR" altLang="en-US" dirty="0" err="1">
                <a:solidFill>
                  <a:srgbClr val="9A9B99"/>
                </a:solidFill>
                <a:latin typeface="Menlo" panose="020B0609030804020204" pitchFamily="49" charset="0"/>
              </a:rPr>
              <a:t>를</a:t>
            </a:r>
            <a:r>
              <a:rPr lang="ko-KR" altLang="en-US" dirty="0">
                <a:solidFill>
                  <a:srgbClr val="9A9B99"/>
                </a:solidFill>
                <a:latin typeface="Menlo" panose="020B0609030804020204" pitchFamily="49" charset="0"/>
              </a:rPr>
              <a:t> 갖는다</a:t>
            </a:r>
            <a:r>
              <a:rPr lang="en-US" altLang="ko-KR" dirty="0">
                <a:solidFill>
                  <a:srgbClr val="9A9B99"/>
                </a:solidFill>
                <a:latin typeface="Menlo" panose="020B0609030804020204" pitchFamily="49" charset="0"/>
              </a:rPr>
              <a:t>--&gt;</a:t>
            </a:r>
            <a:endParaRPr lang="en-US" altLang="ko-Kore-KR" b="0" dirty="0">
              <a:solidFill>
                <a:srgbClr val="6089B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"container-fluid 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-dark text-white"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margin-top:50px;padding-top:30px;padding-bottom:30px</a:t>
            </a:r>
            <a:r>
              <a:rPr lang="en-US" altLang="ko-Kore-KR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en-US" altLang="ko-Kore-KR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http://</a:t>
            </a:r>
            <a:r>
              <a:rPr lang="en-US" altLang="ko-Kore-KR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www.citacampus.co.kr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&lt;/p&gt;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ko-KR" altLang="en-US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게시판 예제</a:t>
            </a:r>
            <a:r>
              <a:rPr lang="en-US" altLang="ko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p&gt;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ko-KR" altLang="en-US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사업자번호</a:t>
            </a:r>
            <a:r>
              <a:rPr lang="ko-KR" altLang="en-US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000-111-222</a:t>
            </a:r>
            <a:r>
              <a:rPr lang="en-US" altLang="ko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p&gt;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CC59A-505B-4349-9CBB-6B9859868B9B}"/>
              </a:ext>
            </a:extLst>
          </p:cNvPr>
          <p:cNvSpPr txBox="1"/>
          <p:nvPr/>
        </p:nvSpPr>
        <p:spPr>
          <a:xfrm>
            <a:off x="6012791" y="5262824"/>
            <a:ext cx="5359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b="0" dirty="0">
                <a:effectLst/>
                <a:latin typeface="Menlo" panose="020B0609030804020204" pitchFamily="49" charset="0"/>
              </a:rPr>
              <a:t>container-</a:t>
            </a:r>
            <a:r>
              <a:rPr lang="en-US" altLang="ko-Kore-KR" b="0" dirty="0" err="1">
                <a:effectLst/>
                <a:latin typeface="Menlo" panose="020B0609030804020204" pitchFamily="49" charset="0"/>
              </a:rPr>
              <a:t>flud</a:t>
            </a:r>
            <a:r>
              <a:rPr lang="en-US" altLang="ko-Kore-KR" b="0" dirty="0">
                <a:effectLst/>
                <a:latin typeface="Menlo" panose="020B0609030804020204" pitchFamily="49" charset="0"/>
              </a:rPr>
              <a:t> :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페이지 가로 사이가 변해도 배경을 가득 채움</a:t>
            </a:r>
          </a:p>
          <a:p>
            <a:r>
              <a:rPr lang="en-US" altLang="ko-Kore-KR" b="0" dirty="0" err="1">
                <a:effectLst/>
                <a:latin typeface="Menlo" panose="020B0609030804020204" pitchFamily="49" charset="0"/>
              </a:rPr>
              <a:t>bg</a:t>
            </a:r>
            <a:r>
              <a:rPr lang="en-US" altLang="ko-Kore-KR" b="0" dirty="0">
                <a:effectLst/>
                <a:latin typeface="Menlo" panose="020B0609030804020204" pitchFamily="49" charset="0"/>
              </a:rPr>
              <a:t>-dark :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배경색</a:t>
            </a:r>
          </a:p>
          <a:p>
            <a:r>
              <a:rPr lang="en-US" altLang="ko-Kore-KR" b="0" dirty="0">
                <a:effectLst/>
                <a:latin typeface="Menlo" panose="020B0609030804020204" pitchFamily="49" charset="0"/>
              </a:rPr>
              <a:t>text-white : </a:t>
            </a:r>
            <a:r>
              <a:rPr lang="ko-KR" altLang="en-US" b="0" dirty="0">
                <a:effectLst/>
                <a:latin typeface="Menlo" panose="020B0609030804020204" pitchFamily="49" charset="0"/>
              </a:rPr>
              <a:t>문자 색상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8532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회원가입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5A94F-009E-8043-9702-B6C53AB72975}"/>
              </a:ext>
            </a:extLst>
          </p:cNvPr>
          <p:cNvSpPr txBox="1"/>
          <p:nvPr/>
        </p:nvSpPr>
        <p:spPr>
          <a:xfrm>
            <a:off x="6012791" y="1882619"/>
            <a:ext cx="535940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margin-top:100px</a:t>
            </a:r>
            <a:r>
              <a:rPr lang="en-US" altLang="ko-Kore-KR" sz="10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"row"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-6"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 shadow"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"card-body"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&lt;form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action=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login.html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method=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"post"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altLang="ko-Kore-KR" sz="1000" dirty="0">
                <a:solidFill>
                  <a:srgbClr val="9A9B99"/>
                </a:solidFill>
                <a:latin typeface="Menlo" panose="020B0609030804020204" pitchFamily="49" charset="0"/>
              </a:rPr>
              <a:t>&lt;!--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레이블 아래에 입력 항목을 정렬된 형태로 배치</a:t>
            </a:r>
            <a:r>
              <a:rPr lang="en-US" altLang="ko-KR" sz="1000" dirty="0">
                <a:solidFill>
                  <a:srgbClr val="9A9B99"/>
                </a:solidFill>
                <a:latin typeface="Menlo" panose="020B0609030804020204" pitchFamily="49" charset="0"/>
              </a:rPr>
              <a:t>--&gt;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user_name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0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이름</a:t>
            </a:r>
            <a:r>
              <a:rPr lang="en-US" altLang="ko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&lt;!--id</a:t>
            </a:r>
            <a:r>
              <a:rPr lang="ko-KR" altLang="en-US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와 </a:t>
            </a:r>
            <a:r>
              <a:rPr lang="en-US" altLang="ko-Kore-KR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ko-KR" altLang="en-US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을 통일함</a:t>
            </a:r>
            <a:r>
              <a:rPr lang="en-US" altLang="ko-KR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다르게 써도 상관 없지만</a:t>
            </a:r>
            <a:endParaRPr lang="ko-KR" altLang="en-US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사용시 혼란을 막기 위해 같은 명칭을 사용</a:t>
            </a:r>
            <a:r>
              <a:rPr lang="en-US" altLang="ko-KR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form-control : input</a:t>
            </a:r>
            <a:r>
              <a:rPr lang="ko-Kore-KR" altLang="en-US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에</a:t>
            </a:r>
            <a:r>
              <a:rPr lang="ko-KR" altLang="en-US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0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입력받을</a:t>
            </a:r>
            <a:r>
              <a:rPr lang="ko-KR" altLang="en-US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텍스트필드를 세세하게 설정 가능</a:t>
            </a:r>
            <a:r>
              <a:rPr lang="en-US" altLang="ko-KR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user_name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user_name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0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아이디</a:t>
            </a:r>
            <a:r>
              <a:rPr lang="en-US" altLang="ko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"input-group"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"input-group-append"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&lt;!—</a:t>
            </a:r>
            <a:r>
              <a:rPr lang="ko-Kore-KR" altLang="en-US" sz="1000" dirty="0">
                <a:solidFill>
                  <a:srgbClr val="9A9B99"/>
                </a:solidFill>
                <a:latin typeface="Menlo" panose="020B0609030804020204" pitchFamily="49" charset="0"/>
              </a:rPr>
              <a:t>중복</a:t>
            </a:r>
            <a:r>
              <a:rPr lang="ko-KR" altLang="en-US" sz="1000" dirty="0">
                <a:solidFill>
                  <a:srgbClr val="9A9B99"/>
                </a:solidFill>
                <a:latin typeface="Menlo" panose="020B0609030804020204" pitchFamily="49" charset="0"/>
              </a:rPr>
              <a:t> 확인을 입력하면 입력한 </a:t>
            </a:r>
            <a:r>
              <a:rPr lang="ko-KR" altLang="en-US" sz="1000" dirty="0" err="1">
                <a:solidFill>
                  <a:srgbClr val="9A9B99"/>
                </a:solidFill>
                <a:latin typeface="Menlo" panose="020B0609030804020204" pitchFamily="49" charset="0"/>
              </a:rPr>
              <a:t>이이디를</a:t>
            </a:r>
            <a:r>
              <a:rPr lang="ko-KR" altLang="en-US" sz="1000" dirty="0">
                <a:solidFill>
                  <a:srgbClr val="9A9B99"/>
                </a:solidFill>
                <a:latin typeface="Menlo" panose="020B0609030804020204" pitchFamily="49" charset="0"/>
              </a:rPr>
              <a:t> 가져오는 새 창을 뜨게 작성함</a:t>
            </a:r>
            <a:r>
              <a:rPr lang="en-US" altLang="ko-KR" sz="10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"button"</a:t>
            </a:r>
            <a:r>
              <a:rPr lang="en-US" altLang="ko-Kore-KR" sz="10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-primary </a:t>
            </a:r>
            <a:r>
              <a:rPr lang="en-US" altLang="ko-Kore-KR" sz="1000" dirty="0">
                <a:solidFill>
                  <a:srgbClr val="D0B344"/>
                </a:solidFill>
                <a:latin typeface="Menlo" panose="020B0609030804020204" pitchFamily="49" charset="0"/>
              </a:rPr>
              <a:t>onclick=</a:t>
            </a:r>
            <a:r>
              <a:rPr lang="en-US" altLang="ko-Kore-KR" sz="1000" dirty="0">
                <a:solidFill>
                  <a:srgbClr val="9AA83A"/>
                </a:solidFill>
                <a:latin typeface="Menlo" panose="020B0609030804020204" pitchFamily="49" charset="0"/>
              </a:rPr>
              <a:t>"</a:t>
            </a:r>
            <a:r>
              <a:rPr lang="en-US" altLang="ko-Kore-KR" sz="1000" dirty="0" err="1">
                <a:solidFill>
                  <a:srgbClr val="CE6700"/>
                </a:solidFill>
                <a:latin typeface="Menlo" panose="020B0609030804020204" pitchFamily="49" charset="0"/>
              </a:rPr>
              <a:t>idCheck</a:t>
            </a:r>
            <a:r>
              <a:rPr lang="en-US" altLang="ko-Kore-KR" sz="1000" dirty="0">
                <a:solidFill>
                  <a:srgbClr val="D08442"/>
                </a:solidFill>
                <a:latin typeface="Menlo" panose="020B0609030804020204" pitchFamily="49" charset="0"/>
              </a:rPr>
              <a:t>()</a:t>
            </a:r>
            <a:endParaRPr lang="en-US" altLang="ko-Kore-KR" sz="1000" dirty="0">
              <a:solidFill>
                <a:srgbClr val="C5C8C6"/>
              </a:solidFill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0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중복확인</a:t>
            </a:r>
            <a:r>
              <a:rPr lang="en-US" altLang="ko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endParaRPr lang="en-US" altLang="ko-Kore-KR" sz="10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8F0612-36BB-AA44-8364-A910FBAA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34" y="1882618"/>
            <a:ext cx="5443073" cy="4452514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48C473E3-F795-E144-A6B8-67E1AF20E303}"/>
              </a:ext>
            </a:extLst>
          </p:cNvPr>
          <p:cNvSpPr/>
          <p:nvPr/>
        </p:nvSpPr>
        <p:spPr>
          <a:xfrm>
            <a:off x="6096000" y="3733800"/>
            <a:ext cx="4855029" cy="337457"/>
          </a:xfrm>
          <a:prstGeom prst="frame">
            <a:avLst>
              <a:gd name="adj1" fmla="val 28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A7297EC-3D10-D441-896C-BC23A858F668}"/>
              </a:ext>
            </a:extLst>
          </p:cNvPr>
          <p:cNvCxnSpPr>
            <a:cxnSpLocks/>
          </p:cNvCxnSpPr>
          <p:nvPr/>
        </p:nvCxnSpPr>
        <p:spPr>
          <a:xfrm flipH="1" flipV="1">
            <a:off x="5599418" y="2781299"/>
            <a:ext cx="478971" cy="128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액자 18">
            <a:extLst>
              <a:ext uri="{FF2B5EF4-FFF2-40B4-BE49-F238E27FC236}">
                <a16:creationId xmlns:a16="http://schemas.microsoft.com/office/drawing/2014/main" id="{D86CF9D2-79D8-414C-A6A6-CD9E3EFB5269}"/>
              </a:ext>
            </a:extLst>
          </p:cNvPr>
          <p:cNvSpPr/>
          <p:nvPr/>
        </p:nvSpPr>
        <p:spPr>
          <a:xfrm>
            <a:off x="7543800" y="4648200"/>
            <a:ext cx="957943" cy="19594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6776E6E7-210D-BE48-93BB-9F84EE7801B4}"/>
              </a:ext>
            </a:extLst>
          </p:cNvPr>
          <p:cNvSpPr/>
          <p:nvPr/>
        </p:nvSpPr>
        <p:spPr>
          <a:xfrm>
            <a:off x="9525000" y="5225143"/>
            <a:ext cx="1426029" cy="27214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1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회원가입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5742F-D240-F24C-8408-DAAEEF0368EE}"/>
              </a:ext>
            </a:extLst>
          </p:cNvPr>
          <p:cNvSpPr txBox="1"/>
          <p:nvPr/>
        </p:nvSpPr>
        <p:spPr>
          <a:xfrm>
            <a:off x="6012791" y="1856247"/>
            <a:ext cx="535940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&lt;script&gt;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win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40808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sz="1400" b="0" dirty="0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CE6700"/>
                </a:solidFill>
                <a:effectLst/>
                <a:latin typeface="Menlo" panose="020B0609030804020204" pitchFamily="49" charset="0"/>
              </a:rPr>
              <a:t>idCheck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//win 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변수에 데이터가 없다면 </a:t>
            </a:r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문 실행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win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>
                <a:solidFill>
                  <a:srgbClr val="40808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||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win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closed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win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window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CE6700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""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outWin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"width=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300,height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=200"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함수가 실행되면 </a:t>
            </a:r>
            <a:r>
              <a:rPr lang="en-US" altLang="ko-Kore-KR" sz="14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인 </a:t>
            </a:r>
            <a:r>
              <a:rPr lang="en-US" altLang="ko-Kore-KR" sz="14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태그 객체 생성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CE6700"/>
                </a:solidFill>
                <a:effectLst/>
                <a:latin typeface="Menlo" panose="020B0609030804020204" pitchFamily="49" charset="0"/>
              </a:rPr>
              <a:t>getElementById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//win (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객체</a:t>
            </a:r>
            <a:r>
              <a:rPr lang="en-US" altLang="ko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변수의 창을 열고 </a:t>
            </a:r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open()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win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CE6700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창에 </a:t>
            </a:r>
            <a:r>
              <a:rPr lang="en-US" altLang="ko-Kore-KR" sz="14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객체의 값을 입력함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win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CE6700"/>
                </a:solidFill>
                <a:effectLst/>
                <a:latin typeface="Menlo" panose="020B0609030804020204" pitchFamily="49" charset="0"/>
              </a:rPr>
              <a:t>write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창 생성 및 작성이 </a:t>
            </a:r>
            <a:r>
              <a:rPr lang="ko-KR" altLang="en-US" sz="14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완료됐으므로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객체 출력 스트림을 </a:t>
            </a:r>
            <a:r>
              <a:rPr lang="ko-KR" altLang="en-US" sz="14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종료시킴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win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en-US" altLang="ko-Kore-KR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400" b="0" dirty="0" err="1">
                <a:solidFill>
                  <a:srgbClr val="CE6700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&lt;/script&gt;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2B1E8CE-262B-224D-B95A-79DB5428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93" y="1976911"/>
            <a:ext cx="5290862" cy="1181100"/>
          </a:xfrm>
          <a:prstGeom prst="rect">
            <a:avLst/>
          </a:prstGeom>
        </p:spPr>
      </p:pic>
      <p:sp>
        <p:nvSpPr>
          <p:cNvPr id="22" name="액자 21">
            <a:extLst>
              <a:ext uri="{FF2B5EF4-FFF2-40B4-BE49-F238E27FC236}">
                <a16:creationId xmlns:a16="http://schemas.microsoft.com/office/drawing/2014/main" id="{CAB9F2A6-D7C0-DE4C-BD47-1C871156B487}"/>
              </a:ext>
            </a:extLst>
          </p:cNvPr>
          <p:cNvSpPr/>
          <p:nvPr/>
        </p:nvSpPr>
        <p:spPr>
          <a:xfrm>
            <a:off x="4725977" y="2307771"/>
            <a:ext cx="1064078" cy="71845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46A897-A64C-1547-A266-4C7E4CF7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3" y="3158011"/>
            <a:ext cx="5290862" cy="2476379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77DD5A9-6FCF-FC43-84CF-0A6E80E90145}"/>
              </a:ext>
            </a:extLst>
          </p:cNvPr>
          <p:cNvCxnSpPr/>
          <p:nvPr/>
        </p:nvCxnSpPr>
        <p:spPr>
          <a:xfrm flipV="1">
            <a:off x="1262743" y="3429000"/>
            <a:ext cx="642257" cy="1850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77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회원가입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A008C-DC8F-CF47-998A-63E12DB8C837}"/>
              </a:ext>
            </a:extLst>
          </p:cNvPr>
          <p:cNvSpPr txBox="1"/>
          <p:nvPr/>
        </p:nvSpPr>
        <p:spPr>
          <a:xfrm>
            <a:off x="6012791" y="1874432"/>
            <a:ext cx="535940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dirty="0">
                <a:solidFill>
                  <a:srgbClr val="6089B4"/>
                </a:solidFill>
                <a:latin typeface="Menlo" panose="020B0609030804020204" pitchFamily="49" charset="0"/>
              </a:rPr>
              <a:t>&lt;script&gt;</a:t>
            </a:r>
            <a:endParaRPr lang="en-US" altLang="ko-Kore-KR" sz="1100" dirty="0">
              <a:solidFill>
                <a:srgbClr val="C5C8C6"/>
              </a:solidFill>
              <a:latin typeface="Menlo" panose="020B0609030804020204" pitchFamily="49" charset="0"/>
            </a:endParaRPr>
          </a:p>
          <a:p>
            <a:r>
              <a:rPr lang="en-US" altLang="ko-Kore-KR" sz="1100" dirty="0">
                <a:solidFill>
                  <a:srgbClr val="9872A2"/>
                </a:solidFill>
                <a:latin typeface="Menlo" panose="020B0609030804020204" pitchFamily="49" charset="0"/>
              </a:rPr>
              <a:t>function</a:t>
            </a:r>
            <a:r>
              <a:rPr lang="en-US" altLang="ko-Kore-KR" sz="1100" dirty="0">
                <a:solidFill>
                  <a:srgbClr val="C5C8C6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1100" dirty="0">
                <a:solidFill>
                  <a:srgbClr val="CE6700"/>
                </a:solidFill>
                <a:latin typeface="Menlo" panose="020B0609030804020204" pitchFamily="49" charset="0"/>
              </a:rPr>
              <a:t>join</a:t>
            </a:r>
            <a:r>
              <a:rPr lang="en-US" altLang="ko-Kore-KR" sz="1100" dirty="0">
                <a:solidFill>
                  <a:srgbClr val="C5C8C6"/>
                </a:solidFill>
                <a:latin typeface="Menlo" panose="020B0609030804020204" pitchFamily="49" charset="0"/>
              </a:rPr>
              <a:t>(){</a:t>
            </a:r>
          </a:p>
          <a:p>
            <a:r>
              <a:rPr lang="en-US" altLang="ko-Kore-KR" sz="1100" dirty="0" err="1">
                <a:solidFill>
                  <a:srgbClr val="6089B4"/>
                </a:solidFill>
                <a:latin typeface="Menlo" panose="020B0609030804020204" pitchFamily="49" charset="0"/>
              </a:rPr>
              <a:t>window</a:t>
            </a:r>
            <a:r>
              <a:rPr lang="en-US" altLang="ko-Kore-KR" sz="1100" dirty="0" err="1">
                <a:solidFill>
                  <a:srgbClr val="C5C8C6"/>
                </a:solidFill>
                <a:latin typeface="Menlo" panose="020B0609030804020204" pitchFamily="49" charset="0"/>
              </a:rPr>
              <a:t>.</a:t>
            </a:r>
            <a:r>
              <a:rPr lang="en-US" altLang="ko-Kore-KR" sz="1100" dirty="0" err="1">
                <a:solidFill>
                  <a:srgbClr val="CE6700"/>
                </a:solidFill>
                <a:latin typeface="Menlo" panose="020B0609030804020204" pitchFamily="49" charset="0"/>
              </a:rPr>
              <a:t>open</a:t>
            </a:r>
            <a:r>
              <a:rPr lang="en-US" altLang="ko-Kore-KR" sz="1100" dirty="0">
                <a:solidFill>
                  <a:srgbClr val="C5C8C6"/>
                </a:solidFill>
                <a:latin typeface="Menlo" panose="020B0609030804020204" pitchFamily="49" charset="0"/>
              </a:rPr>
              <a:t>(</a:t>
            </a:r>
            <a:r>
              <a:rPr lang="en-US" altLang="ko-Kore-KR" sz="1100" dirty="0">
                <a:solidFill>
                  <a:srgbClr val="9AA83A"/>
                </a:solidFill>
                <a:latin typeface="Menlo" panose="020B0609030804020204" pitchFamily="49" charset="0"/>
              </a:rPr>
              <a:t>"</a:t>
            </a:r>
            <a:r>
              <a:rPr lang="en-US" altLang="ko-Kore-KR" sz="1100" dirty="0" err="1">
                <a:solidFill>
                  <a:srgbClr val="9AA83A"/>
                </a:solidFill>
                <a:latin typeface="Menlo" panose="020B0609030804020204" pitchFamily="49" charset="0"/>
              </a:rPr>
              <a:t>happyjoin.html"</a:t>
            </a:r>
            <a:r>
              <a:rPr lang="en-US" altLang="ko-Kore-KR" sz="1100" dirty="0" err="1">
                <a:solidFill>
                  <a:srgbClr val="C5C8C6"/>
                </a:solidFill>
                <a:latin typeface="Menlo" panose="020B0609030804020204" pitchFamily="49" charset="0"/>
              </a:rPr>
              <a:t>,</a:t>
            </a:r>
            <a:r>
              <a:rPr lang="en-US" altLang="ko-Kore-KR" sz="1100" dirty="0" err="1">
                <a:solidFill>
                  <a:srgbClr val="9AA83A"/>
                </a:solidFill>
                <a:latin typeface="Menlo" panose="020B0609030804020204" pitchFamily="49" charset="0"/>
              </a:rPr>
              <a:t>"join"</a:t>
            </a:r>
            <a:r>
              <a:rPr lang="en-US" altLang="ko-Kore-KR" sz="1100" dirty="0" err="1">
                <a:solidFill>
                  <a:srgbClr val="C5C8C6"/>
                </a:solidFill>
                <a:latin typeface="Menlo" panose="020B0609030804020204" pitchFamily="49" charset="0"/>
              </a:rPr>
              <a:t>,</a:t>
            </a:r>
            <a:r>
              <a:rPr lang="en-US" altLang="ko-Kore-KR" sz="1100" dirty="0" err="1">
                <a:solidFill>
                  <a:srgbClr val="9AA83A"/>
                </a:solidFill>
                <a:latin typeface="Menlo" panose="020B0609030804020204" pitchFamily="49" charset="0"/>
              </a:rPr>
              <a:t>"width</a:t>
            </a:r>
            <a:r>
              <a:rPr lang="en-US" altLang="ko-Kore-KR" sz="1100" dirty="0">
                <a:solidFill>
                  <a:srgbClr val="9AA83A"/>
                </a:solidFill>
                <a:latin typeface="Menlo" panose="020B0609030804020204" pitchFamily="49" charset="0"/>
              </a:rPr>
              <a:t>=400 height=350"</a:t>
            </a:r>
            <a:r>
              <a:rPr lang="en-US" altLang="ko-Kore-KR" sz="1100" dirty="0">
                <a:solidFill>
                  <a:srgbClr val="C5C8C6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ko-Kore-KR" sz="1100" dirty="0">
                <a:solidFill>
                  <a:srgbClr val="C5C8C6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ko-Kore-KR" sz="1100" dirty="0">
                <a:solidFill>
                  <a:srgbClr val="6089B4"/>
                </a:solidFill>
                <a:latin typeface="Menlo" panose="020B0609030804020204" pitchFamily="49" charset="0"/>
              </a:rPr>
              <a:t>&lt;/script&gt;</a:t>
            </a:r>
            <a:endParaRPr lang="en-US" altLang="ko-Kore-KR" sz="1100" dirty="0">
              <a:solidFill>
                <a:srgbClr val="C5C8C6"/>
              </a:solidFill>
              <a:latin typeface="Menlo" panose="020B0609030804020204" pitchFamily="49" charset="0"/>
            </a:endParaRPr>
          </a:p>
          <a:p>
            <a:r>
              <a:rPr lang="en-US" altLang="ko-KR" sz="1100" dirty="0">
                <a:solidFill>
                  <a:srgbClr val="6089B4"/>
                </a:solidFill>
                <a:latin typeface="Menlo" panose="020B0609030804020204" pitchFamily="49" charset="0"/>
              </a:rPr>
              <a:t>………</a:t>
            </a:r>
            <a:endParaRPr lang="en-US" altLang="ko-Kore-KR" sz="1100" dirty="0">
              <a:solidFill>
                <a:srgbClr val="6089B4"/>
              </a:solidFill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비밀번호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"password"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user_pw2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비밀번호 확인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&lt;!--input type="password"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돼있어 입력한 값이 모두 *로 표시됨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"password"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user_pw2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user_pw2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"text-right"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&lt;!—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회원가입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을 누르면 가입을 축하하는 창이 새로 나오며</a:t>
            </a:r>
            <a:r>
              <a:rPr lang="en-US" altLang="ko-KR" sz="1100" dirty="0">
                <a:solidFill>
                  <a:srgbClr val="9A9B99"/>
                </a:solidFill>
                <a:latin typeface="Menlo" panose="020B0609030804020204" pitchFamily="49" charset="0"/>
              </a:rPr>
              <a:t>,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100" dirty="0" err="1">
                <a:solidFill>
                  <a:srgbClr val="9A9B99"/>
                </a:solidFill>
                <a:latin typeface="Menlo" panose="020B0609030804020204" pitchFamily="49" charset="0"/>
              </a:rPr>
              <a:t>login.html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로 이동하게 된다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"submit"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btn-primary＂</a:t>
            </a:r>
            <a:r>
              <a:rPr lang="en-US" altLang="ko-Kore-KR" sz="1100" dirty="0" err="1">
                <a:solidFill>
                  <a:srgbClr val="D0B344"/>
                </a:solidFill>
                <a:latin typeface="Menlo" panose="020B0609030804020204" pitchFamily="49" charset="0"/>
              </a:rPr>
              <a:t>onclick</a:t>
            </a:r>
            <a:r>
              <a:rPr lang="en-US" altLang="ko-Kore-KR" sz="1100" dirty="0">
                <a:solidFill>
                  <a:srgbClr val="D0B344"/>
                </a:solidFill>
                <a:latin typeface="Menlo" panose="020B0609030804020204" pitchFamily="49" charset="0"/>
              </a:rPr>
              <a:t>=</a:t>
            </a:r>
            <a:r>
              <a:rPr lang="en-US" altLang="ko-Kore-KR" sz="1100" dirty="0">
                <a:solidFill>
                  <a:srgbClr val="9AA83A"/>
                </a:solidFill>
                <a:latin typeface="Menlo" panose="020B0609030804020204" pitchFamily="49" charset="0"/>
              </a:rPr>
              <a:t>"</a:t>
            </a:r>
            <a:r>
              <a:rPr lang="en-US" altLang="ko-Kore-KR" sz="1100" dirty="0">
                <a:solidFill>
                  <a:srgbClr val="CE6700"/>
                </a:solidFill>
                <a:latin typeface="Menlo" panose="020B0609030804020204" pitchFamily="49" charset="0"/>
              </a:rPr>
              <a:t>join</a:t>
            </a:r>
            <a:r>
              <a:rPr lang="en-US" altLang="ko-Kore-KR" sz="1100" dirty="0">
                <a:solidFill>
                  <a:srgbClr val="D08442"/>
                </a:solidFill>
                <a:latin typeface="Menlo" panose="020B0609030804020204" pitchFamily="49" charset="0"/>
              </a:rPr>
              <a:t>()</a:t>
            </a:r>
            <a:endParaRPr lang="en-US" altLang="ko-Kore-KR" sz="1100" dirty="0">
              <a:solidFill>
                <a:srgbClr val="C5C8C6"/>
              </a:solidFill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회원가입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button&gt;</a:t>
            </a:r>
          </a:p>
          <a:p>
            <a:r>
              <a:rPr lang="en-US" altLang="ko-KR" sz="1100" dirty="0">
                <a:solidFill>
                  <a:srgbClr val="6089B4"/>
                </a:solidFill>
                <a:latin typeface="Menlo" panose="020B0609030804020204" pitchFamily="49" charset="0"/>
              </a:rPr>
              <a:t>………</a:t>
            </a:r>
          </a:p>
          <a:p>
            <a:endParaRPr lang="en-US" altLang="ko-Kore-KR" sz="1100" b="0" dirty="0">
              <a:solidFill>
                <a:srgbClr val="6089B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dirty="0">
                <a:solidFill>
                  <a:srgbClr val="6089B4"/>
                </a:solidFill>
                <a:latin typeface="Menlo" panose="020B0609030804020204" pitchFamily="49" charset="0"/>
              </a:rPr>
              <a:t>&lt;div</a:t>
            </a:r>
            <a:r>
              <a:rPr lang="en-US" altLang="ko-Kore-KR" sz="1100" dirty="0">
                <a:solidFill>
                  <a:srgbClr val="D0B344"/>
                </a:solidFill>
                <a:latin typeface="Menlo" panose="020B0609030804020204" pitchFamily="49" charset="0"/>
              </a:rPr>
              <a:t> style=</a:t>
            </a:r>
            <a:r>
              <a:rPr lang="en-US" altLang="ko-Kore-KR" sz="1100" dirty="0">
                <a:solidFill>
                  <a:srgbClr val="9AA83A"/>
                </a:solidFill>
                <a:latin typeface="Menlo" panose="020B0609030804020204" pitchFamily="49" charset="0"/>
              </a:rPr>
              <a:t>"</a:t>
            </a:r>
            <a:r>
              <a:rPr lang="en-US" altLang="ko-Kore-KR" sz="1100" dirty="0">
                <a:solidFill>
                  <a:srgbClr val="D08442"/>
                </a:solidFill>
                <a:latin typeface="Menlo" panose="020B0609030804020204" pitchFamily="49" charset="0"/>
              </a:rPr>
              <a:t>color: red; font-size: </a:t>
            </a:r>
            <a:r>
              <a:rPr lang="en-US" altLang="ko-Kore-KR" sz="1100" dirty="0" err="1">
                <a:solidFill>
                  <a:srgbClr val="D08442"/>
                </a:solidFill>
                <a:latin typeface="Menlo" panose="020B0609030804020204" pitchFamily="49" charset="0"/>
              </a:rPr>
              <a:t>50px</a:t>
            </a:r>
            <a:r>
              <a:rPr lang="en-US" altLang="ko-Kore-KR" sz="1100" dirty="0">
                <a:solidFill>
                  <a:srgbClr val="D08442"/>
                </a:solidFill>
                <a:latin typeface="Menlo" panose="020B0609030804020204" pitchFamily="49" charset="0"/>
              </a:rPr>
              <a:t>; text-align: center;"</a:t>
            </a:r>
            <a:r>
              <a:rPr lang="en-US" altLang="ko-Kore-KR" sz="1100" dirty="0">
                <a:solidFill>
                  <a:srgbClr val="6089B4"/>
                </a:solidFill>
                <a:latin typeface="Menlo" panose="020B0609030804020204" pitchFamily="49" charset="0"/>
              </a:rPr>
              <a:t>&gt;</a:t>
            </a:r>
            <a:r>
              <a:rPr lang="ko-KR" altLang="en-US" sz="1100" dirty="0">
                <a:solidFill>
                  <a:srgbClr val="C5C8C6"/>
                </a:solidFill>
                <a:latin typeface="Menlo" panose="020B0609030804020204" pitchFamily="49" charset="0"/>
              </a:rPr>
              <a:t>가입을 축하합니다</a:t>
            </a:r>
            <a:r>
              <a:rPr lang="en-US" altLang="ko-KR" sz="1100" dirty="0">
                <a:solidFill>
                  <a:srgbClr val="C5C8C6"/>
                </a:solidFill>
                <a:latin typeface="Menlo" panose="020B0609030804020204" pitchFamily="49" charset="0"/>
              </a:rPr>
              <a:t>!</a:t>
            </a:r>
            <a:r>
              <a:rPr lang="en-US" altLang="ko-KR" sz="1100" dirty="0">
                <a:solidFill>
                  <a:srgbClr val="6089B4"/>
                </a:solidFill>
                <a:latin typeface="Menlo" panose="020B0609030804020204" pitchFamily="49" charset="0"/>
              </a:rPr>
              <a:t>&lt;/</a:t>
            </a:r>
            <a:r>
              <a:rPr lang="en-US" altLang="ko-Kore-KR" sz="1100" dirty="0">
                <a:solidFill>
                  <a:srgbClr val="6089B4"/>
                </a:solidFill>
                <a:latin typeface="Menlo" panose="020B0609030804020204" pitchFamily="49" charset="0"/>
              </a:rPr>
              <a:t>div&gt;</a:t>
            </a:r>
            <a:endParaRPr lang="en-US" altLang="ko-Kore-KR" sz="1100" dirty="0">
              <a:solidFill>
                <a:srgbClr val="C5C8C6"/>
              </a:solidFill>
              <a:latin typeface="Menlo" panose="020B0609030804020204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BC75CD6-6431-E04F-9923-ACB5BA59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34" y="1882618"/>
            <a:ext cx="5443073" cy="4452514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C222ED77-32E0-AA4E-9663-F26BBE1E9800}"/>
              </a:ext>
            </a:extLst>
          </p:cNvPr>
          <p:cNvSpPr/>
          <p:nvPr/>
        </p:nvSpPr>
        <p:spPr>
          <a:xfrm>
            <a:off x="4725977" y="5410200"/>
            <a:ext cx="967252" cy="64225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7D6DEA4-6C22-A641-B1AD-3DA599C570D9}"/>
              </a:ext>
            </a:extLst>
          </p:cNvPr>
          <p:cNvCxnSpPr/>
          <p:nvPr/>
        </p:nvCxnSpPr>
        <p:spPr>
          <a:xfrm>
            <a:off x="7761514" y="2416629"/>
            <a:ext cx="0" cy="37229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E1D6E50-CC67-544A-8309-523B8F11E384}"/>
              </a:ext>
            </a:extLst>
          </p:cNvPr>
          <p:cNvCxnSpPr/>
          <p:nvPr/>
        </p:nvCxnSpPr>
        <p:spPr>
          <a:xfrm flipH="1" flipV="1">
            <a:off x="6947872" y="2231571"/>
            <a:ext cx="3894299" cy="3178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42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회원가입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A008C-DC8F-CF47-998A-63E12DB8C837}"/>
              </a:ext>
            </a:extLst>
          </p:cNvPr>
          <p:cNvSpPr txBox="1"/>
          <p:nvPr/>
        </p:nvSpPr>
        <p:spPr>
          <a:xfrm>
            <a:off x="6012791" y="1874432"/>
            <a:ext cx="535940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비밀번호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"password"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user_pw2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비밀번호 확인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&lt;!--input type="password"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돼있어 입력한 값이 모두 *로 표시됨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"password"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user_pw2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user_pw2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"text-right"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&lt;!—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회원가입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을 누르면 가입을 축하하는 창이 새로 나오며</a:t>
            </a:r>
            <a:r>
              <a:rPr lang="en-US" altLang="ko-KR" sz="1100" dirty="0">
                <a:solidFill>
                  <a:srgbClr val="9A9B99"/>
                </a:solidFill>
                <a:latin typeface="Menlo" panose="020B0609030804020204" pitchFamily="49" charset="0"/>
              </a:rPr>
              <a:t>,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100" dirty="0" err="1">
                <a:solidFill>
                  <a:srgbClr val="9A9B99"/>
                </a:solidFill>
                <a:latin typeface="Menlo" panose="020B0609030804020204" pitchFamily="49" charset="0"/>
              </a:rPr>
              <a:t>login.html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로 이동하게 된다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"submit"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-primary"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회원가입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&lt;/form&gt;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ko-Kore-KR" altLang="en-US" sz="11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7D62300-71B5-9348-ACD7-6257A9F2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26" y="2139680"/>
            <a:ext cx="5377913" cy="43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60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로그인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E10AC-BA4F-2345-8610-683C3112D2B8}"/>
              </a:ext>
            </a:extLst>
          </p:cNvPr>
          <p:cNvSpPr txBox="1"/>
          <p:nvPr/>
        </p:nvSpPr>
        <p:spPr>
          <a:xfrm>
            <a:off x="6078660" y="1874432"/>
            <a:ext cx="529353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margin-top:100px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"row"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-6"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 shadow"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"card-body"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&lt;!--alert alert-danger : 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경고 스타일 클래스</a:t>
            </a:r>
            <a:r>
              <a:rPr lang="en-US" altLang="ko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기본적으로 로그인 실패가 출력된다</a:t>
            </a:r>
            <a:r>
              <a:rPr lang="en-US" altLang="ko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"alert alert-danger"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h3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로그인 실패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h3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&lt;p&gt;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아이디 비밀번호를 확인해주세요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p&gt;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회원가입 버튼을 클릭하면 </a:t>
            </a:r>
            <a:r>
              <a:rPr lang="en-US" altLang="ko-Kore-KR" sz="14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index.html</a:t>
            </a:r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페이지로 이동한다</a:t>
            </a:r>
            <a:r>
              <a:rPr lang="en-US" altLang="ko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form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action=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index.html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method=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"post"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아이디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B5CECD-2D65-D64D-94B8-02EC4677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3" y="1882618"/>
            <a:ext cx="5457904" cy="45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78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로그인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5163F-367C-E743-9FE6-24AA0C7AA517}"/>
              </a:ext>
            </a:extLst>
          </p:cNvPr>
          <p:cNvSpPr txBox="1"/>
          <p:nvPr/>
        </p:nvSpPr>
        <p:spPr>
          <a:xfrm>
            <a:off x="6012791" y="1806733"/>
            <a:ext cx="535940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6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비밀번호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"password"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user_pw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 text-right"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&lt;button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"submit"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-primary"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6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로그인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6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회원가입 버튼을 누르면 </a:t>
            </a:r>
            <a:r>
              <a:rPr lang="en-US" altLang="ko-Kore-KR" sz="16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join.html</a:t>
            </a:r>
            <a:r>
              <a:rPr lang="ko-KR" altLang="en-US" sz="16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이동</a:t>
            </a:r>
            <a:r>
              <a:rPr lang="en-US" altLang="ko-KR" sz="16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6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join.html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-danger"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6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회원가입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&lt;/form&gt;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ko-Kore-KR" altLang="en-US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B72739-41CE-C84D-BBBC-DF796DA0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3" y="1860075"/>
            <a:ext cx="5457904" cy="46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09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게시글</a:t>
            </a:r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 작성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BEBA6-61DF-3E41-B52C-F077BC0F57F8}"/>
              </a:ext>
            </a:extLst>
          </p:cNvPr>
          <p:cNvSpPr txBox="1"/>
          <p:nvPr/>
        </p:nvSpPr>
        <p:spPr>
          <a:xfrm>
            <a:off x="6012791" y="1920851"/>
            <a:ext cx="535940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margin-top:100px</a:t>
            </a:r>
            <a:r>
              <a:rPr lang="en-US" altLang="ko-Kore-KR" sz="12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"row"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-6"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altLang="ko-Kore-KR" sz="1200" dirty="0">
                <a:solidFill>
                  <a:srgbClr val="9A9B99"/>
                </a:solidFill>
                <a:latin typeface="Menlo" panose="020B0609030804020204" pitchFamily="49" charset="0"/>
              </a:rPr>
              <a:t>&lt;!—</a:t>
            </a:r>
            <a:r>
              <a:rPr lang="ko-Kore-KR" altLang="en-US" sz="1200" dirty="0">
                <a:solidFill>
                  <a:srgbClr val="9A9B99"/>
                </a:solidFill>
                <a:latin typeface="Menlo" panose="020B0609030804020204" pitchFamily="49" charset="0"/>
              </a:rPr>
              <a:t>컨테이너</a:t>
            </a:r>
            <a:r>
              <a:rPr lang="ko-KR" altLang="en-US" sz="1200" dirty="0">
                <a:solidFill>
                  <a:srgbClr val="9A9B99"/>
                </a:solidFill>
                <a:latin typeface="Menlo" panose="020B0609030804020204" pitchFamily="49" charset="0"/>
              </a:rPr>
              <a:t> 주변 </a:t>
            </a:r>
            <a:r>
              <a:rPr lang="ko-Kore-KR" altLang="en-US" sz="1200" dirty="0">
                <a:solidFill>
                  <a:srgbClr val="9A9B99"/>
                </a:solidFill>
                <a:latin typeface="Menlo" panose="020B0609030804020204" pitchFamily="49" charset="0"/>
              </a:rPr>
              <a:t>그림자효과</a:t>
            </a:r>
            <a:r>
              <a:rPr lang="en-US" altLang="ko-KR" sz="1200" dirty="0">
                <a:solidFill>
                  <a:srgbClr val="9A9B99"/>
                </a:solidFill>
                <a:latin typeface="Menlo" panose="020B0609030804020204" pitchFamily="49" charset="0"/>
              </a:rPr>
              <a:t>--&gt;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 shadow"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altLang="ko-Kore-KR" sz="1200" dirty="0">
                <a:solidFill>
                  <a:srgbClr val="9A9B99"/>
                </a:solidFill>
                <a:latin typeface="Menlo" panose="020B0609030804020204" pitchFamily="49" charset="0"/>
              </a:rPr>
              <a:t>&lt;!–</a:t>
            </a:r>
            <a:r>
              <a:rPr lang="ko-KR" altLang="en-US" sz="1200" dirty="0">
                <a:solidFill>
                  <a:srgbClr val="9A9B99"/>
                </a:solidFill>
                <a:latin typeface="Menlo" panose="020B0609030804020204" pitchFamily="49" charset="0"/>
              </a:rPr>
              <a:t> 컨테이너 안의 여백을 주고 몸체를 만들어 주는 효과</a:t>
            </a:r>
            <a:r>
              <a:rPr lang="en-US" altLang="ko-KR" sz="1200" dirty="0">
                <a:solidFill>
                  <a:srgbClr val="9A9B99"/>
                </a:solidFill>
                <a:latin typeface="Menlo" panose="020B0609030804020204" pitchFamily="49" charset="0"/>
              </a:rPr>
              <a:t>--&gt;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"card-body"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&lt;!--submit</a:t>
            </a:r>
            <a:r>
              <a:rPr lang="ko-KR" altLang="en-US" sz="12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sz="12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누르면 </a:t>
            </a:r>
            <a:r>
              <a:rPr lang="en-US" altLang="ko-Kore-KR" sz="12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board_read.html</a:t>
            </a:r>
            <a:r>
              <a:rPr lang="ko-KR" altLang="en-US" sz="12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이동한다</a:t>
            </a:r>
            <a:r>
              <a:rPr lang="en-US" altLang="ko-KR" sz="12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form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action=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board_read.html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method=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"post"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altLang="ko-Kore-KR" sz="1200" dirty="0">
                <a:solidFill>
                  <a:srgbClr val="9A9B99"/>
                </a:solidFill>
                <a:latin typeface="Menlo" panose="020B0609030804020204" pitchFamily="49" charset="0"/>
              </a:rPr>
              <a:t>&lt;!--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-apple-system"/>
              </a:rPr>
              <a:t>레이블 아래에 입력 항목을 정렬된 형태로 배치</a:t>
            </a:r>
            <a:r>
              <a:rPr lang="en-US" altLang="ko-KR" sz="1200" dirty="0">
                <a:solidFill>
                  <a:srgbClr val="9A9B99"/>
                </a:solidFill>
                <a:latin typeface="Menlo" panose="020B0609030804020204" pitchFamily="49" charset="0"/>
              </a:rPr>
              <a:t>--&gt;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board_subject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2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제목</a:t>
            </a:r>
            <a:r>
              <a:rPr lang="en-US" altLang="ko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board_subject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board_subject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board_content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2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내용</a:t>
            </a:r>
            <a:r>
              <a:rPr lang="en-US" altLang="ko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2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board_content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board_content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rows=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"10"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resize:none</a:t>
            </a:r>
            <a:r>
              <a:rPr lang="en-US" altLang="ko-Kore-KR" sz="12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altLang="ko-Kore-KR" sz="12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1AA404-79A1-D84C-851F-0E3A7D2B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894696"/>
            <a:ext cx="5400683" cy="456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96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889A9-781C-F24B-9893-4B667AE55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251"/>
            <a:ext cx="9144000" cy="831183"/>
          </a:xfrm>
        </p:spPr>
        <p:txBody>
          <a:bodyPr>
            <a:normAutofit/>
          </a:bodyPr>
          <a:lstStyle/>
          <a:p>
            <a:r>
              <a:rPr kumimoji="1" lang="ko-Kore-KR" altLang="en-US" sz="4800" dirty="0"/>
              <a:t>흐름도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21930-9826-D541-87B1-9F41579D87FD}"/>
              </a:ext>
            </a:extLst>
          </p:cNvPr>
          <p:cNvSpPr/>
          <p:nvPr/>
        </p:nvSpPr>
        <p:spPr>
          <a:xfrm>
            <a:off x="0" y="10695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5A2332-BFB5-2A4D-BC71-1A658F72F048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917B211-EAE3-EA4F-B580-D3D8876E2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352" y="1940558"/>
            <a:ext cx="4967296" cy="36667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1B65C3-CFAC-3948-9FD9-2035AB54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088"/>
            <a:ext cx="3501483" cy="9933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3A97E0-4679-5D4C-B612-53DB9BCAA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56" y="3086680"/>
            <a:ext cx="2482089" cy="8514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4D5ED0-F8CB-184E-841D-C40A48EB8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75376"/>
            <a:ext cx="3311674" cy="17719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4C3396-C468-0548-AFBF-3ABEE39AD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3264" y="5179908"/>
            <a:ext cx="3448896" cy="16780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62DA80-FD83-C249-9F91-3F56AA7C30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684" y="919053"/>
            <a:ext cx="3037476" cy="22230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B0EEB5A-4A32-3447-A29A-A33C8EBF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6985" y="3221289"/>
            <a:ext cx="2045176" cy="167809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01BDAAF-7FC5-6F46-9C6A-FB326322C0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861" y="3221289"/>
            <a:ext cx="2041124" cy="1678093"/>
          </a:xfrm>
          <a:prstGeom prst="rect">
            <a:avLst/>
          </a:prstGeom>
        </p:spPr>
      </p:pic>
      <p:sp>
        <p:nvSpPr>
          <p:cNvPr id="24" name="액자 23">
            <a:extLst>
              <a:ext uri="{FF2B5EF4-FFF2-40B4-BE49-F238E27FC236}">
                <a16:creationId xmlns:a16="http://schemas.microsoft.com/office/drawing/2014/main" id="{0EFE5BA1-C74D-6148-BDA0-2767C33CD73C}"/>
              </a:ext>
            </a:extLst>
          </p:cNvPr>
          <p:cNvSpPr/>
          <p:nvPr/>
        </p:nvSpPr>
        <p:spPr>
          <a:xfrm>
            <a:off x="4538546" y="1940557"/>
            <a:ext cx="557561" cy="2748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65B77DA1-7768-5F43-9A6E-D3FDA167C52A}"/>
              </a:ext>
            </a:extLst>
          </p:cNvPr>
          <p:cNvSpPr/>
          <p:nvPr/>
        </p:nvSpPr>
        <p:spPr>
          <a:xfrm>
            <a:off x="5048434" y="1940556"/>
            <a:ext cx="557561" cy="2748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B2654567-AEEF-084D-B9AA-E3EDED5B1E68}"/>
              </a:ext>
            </a:extLst>
          </p:cNvPr>
          <p:cNvSpPr/>
          <p:nvPr/>
        </p:nvSpPr>
        <p:spPr>
          <a:xfrm>
            <a:off x="5575609" y="1949417"/>
            <a:ext cx="557561" cy="2748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6C246DCC-3FB4-BC4D-A4F6-D9A122EFF7A5}"/>
              </a:ext>
            </a:extLst>
          </p:cNvPr>
          <p:cNvSpPr/>
          <p:nvPr/>
        </p:nvSpPr>
        <p:spPr>
          <a:xfrm>
            <a:off x="6102784" y="1949416"/>
            <a:ext cx="615422" cy="2748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403863FC-CA5A-794E-B2DB-3D68248230F4}"/>
              </a:ext>
            </a:extLst>
          </p:cNvPr>
          <p:cNvSpPr/>
          <p:nvPr/>
        </p:nvSpPr>
        <p:spPr>
          <a:xfrm>
            <a:off x="6802571" y="1940556"/>
            <a:ext cx="416306" cy="2748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EEAC39D4-FEEC-5744-9E45-BB36CC7F8224}"/>
              </a:ext>
            </a:extLst>
          </p:cNvPr>
          <p:cNvSpPr/>
          <p:nvPr/>
        </p:nvSpPr>
        <p:spPr>
          <a:xfrm>
            <a:off x="7190438" y="1949415"/>
            <a:ext cx="416306" cy="2748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71903AD9-C561-944D-85C0-9A56B64D84C4}"/>
              </a:ext>
            </a:extLst>
          </p:cNvPr>
          <p:cNvSpPr/>
          <p:nvPr/>
        </p:nvSpPr>
        <p:spPr>
          <a:xfrm>
            <a:off x="7612566" y="1940555"/>
            <a:ext cx="466409" cy="2748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31" name="액자 30">
            <a:extLst>
              <a:ext uri="{FF2B5EF4-FFF2-40B4-BE49-F238E27FC236}">
                <a16:creationId xmlns:a16="http://schemas.microsoft.com/office/drawing/2014/main" id="{52575C65-86DE-094B-AEAA-65144493C855}"/>
              </a:ext>
            </a:extLst>
          </p:cNvPr>
          <p:cNvSpPr/>
          <p:nvPr/>
        </p:nvSpPr>
        <p:spPr>
          <a:xfrm>
            <a:off x="8071381" y="1933195"/>
            <a:ext cx="466409" cy="2748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9FF3073-B0AB-F34D-8DCE-59362CF2A794}"/>
              </a:ext>
            </a:extLst>
          </p:cNvPr>
          <p:cNvCxnSpPr/>
          <p:nvPr/>
        </p:nvCxnSpPr>
        <p:spPr>
          <a:xfrm flipH="1" flipV="1">
            <a:off x="3412273" y="1550020"/>
            <a:ext cx="1126273" cy="399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A712883-7C53-B048-9A88-332499C13C19}"/>
              </a:ext>
            </a:extLst>
          </p:cNvPr>
          <p:cNvCxnSpPr/>
          <p:nvPr/>
        </p:nvCxnSpPr>
        <p:spPr>
          <a:xfrm flipH="1">
            <a:off x="2475571" y="2208090"/>
            <a:ext cx="2620536" cy="1103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7E3FB0-AE3D-2C4B-8C9F-C1FD8011646D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230581" y="2224312"/>
            <a:ext cx="2623809" cy="2851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2B34F31-C4BD-644E-82C7-879C22388A55}"/>
              </a:ext>
            </a:extLst>
          </p:cNvPr>
          <p:cNvCxnSpPr/>
          <p:nvPr/>
        </p:nvCxnSpPr>
        <p:spPr>
          <a:xfrm>
            <a:off x="6410495" y="2215450"/>
            <a:ext cx="2725928" cy="3103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B9EE675-1B78-2F4D-BD38-A100118D6092}"/>
              </a:ext>
            </a:extLst>
          </p:cNvPr>
          <p:cNvCxnSpPr>
            <a:stCxn id="28" idx="2"/>
          </p:cNvCxnSpPr>
          <p:nvPr/>
        </p:nvCxnSpPr>
        <p:spPr>
          <a:xfrm>
            <a:off x="7010724" y="2215451"/>
            <a:ext cx="2233637" cy="427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A82A237-1983-0249-B24F-871E590A4B99}"/>
              </a:ext>
            </a:extLst>
          </p:cNvPr>
          <p:cNvCxnSpPr>
            <a:stCxn id="29" idx="2"/>
          </p:cNvCxnSpPr>
          <p:nvPr/>
        </p:nvCxnSpPr>
        <p:spPr>
          <a:xfrm>
            <a:off x="7398591" y="2224310"/>
            <a:ext cx="3038950" cy="1204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3449715-2AC2-9E4E-AF58-C49CF8F75240}"/>
              </a:ext>
            </a:extLst>
          </p:cNvPr>
          <p:cNvCxnSpPr/>
          <p:nvPr/>
        </p:nvCxnSpPr>
        <p:spPr>
          <a:xfrm>
            <a:off x="7839307" y="2215450"/>
            <a:ext cx="740341" cy="121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액자 47">
            <a:extLst>
              <a:ext uri="{FF2B5EF4-FFF2-40B4-BE49-F238E27FC236}">
                <a16:creationId xmlns:a16="http://schemas.microsoft.com/office/drawing/2014/main" id="{3C7DD94D-E09C-0440-BBE6-EF266B6D6F1E}"/>
              </a:ext>
            </a:extLst>
          </p:cNvPr>
          <p:cNvSpPr/>
          <p:nvPr/>
        </p:nvSpPr>
        <p:spPr>
          <a:xfrm>
            <a:off x="3612352" y="1933195"/>
            <a:ext cx="926194" cy="29111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66D97B-D674-E74A-8F62-1B6354E53727}"/>
              </a:ext>
            </a:extLst>
          </p:cNvPr>
          <p:cNvSpPr txBox="1"/>
          <p:nvPr/>
        </p:nvSpPr>
        <p:spPr>
          <a:xfrm>
            <a:off x="5176590" y="1225145"/>
            <a:ext cx="195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index</a:t>
            </a:r>
            <a:r>
              <a:rPr kumimoji="1" lang="ko-KR" altLang="en-US" dirty="0"/>
              <a:t>로 이동</a:t>
            </a:r>
            <a:endParaRPr kumimoji="1" lang="ko-Kore-KR" altLang="en-US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191A744-D468-3445-B09A-97CB97113D0A}"/>
              </a:ext>
            </a:extLst>
          </p:cNvPr>
          <p:cNvCxnSpPr>
            <a:stCxn id="48" idx="0"/>
            <a:endCxn id="49" idx="2"/>
          </p:cNvCxnSpPr>
          <p:nvPr/>
        </p:nvCxnSpPr>
        <p:spPr>
          <a:xfrm flipV="1">
            <a:off x="4075449" y="1594477"/>
            <a:ext cx="2077402" cy="338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ABA11E5-F89E-9A4D-8DBB-BC56DC7A1940}"/>
              </a:ext>
            </a:extLst>
          </p:cNvPr>
          <p:cNvCxnSpPr>
            <a:stCxn id="31" idx="0"/>
            <a:endCxn id="49" idx="2"/>
          </p:cNvCxnSpPr>
          <p:nvPr/>
        </p:nvCxnSpPr>
        <p:spPr>
          <a:xfrm flipH="1" flipV="1">
            <a:off x="6152851" y="1594477"/>
            <a:ext cx="2151735" cy="338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EA5FB3F-357E-E449-8EC6-43BFCF20A383}"/>
              </a:ext>
            </a:extLst>
          </p:cNvPr>
          <p:cNvSpPr txBox="1"/>
          <p:nvPr/>
        </p:nvSpPr>
        <p:spPr>
          <a:xfrm>
            <a:off x="3931272" y="6304392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게시판및</a:t>
            </a:r>
            <a:r>
              <a:rPr kumimoji="1" lang="ko-KR" altLang="en-US" dirty="0"/>
              <a:t> 설정페이지에 </a:t>
            </a:r>
            <a:r>
              <a:rPr kumimoji="1" lang="ko-KR" altLang="en-US" dirty="0" err="1"/>
              <a:t>상단바</a:t>
            </a:r>
            <a:r>
              <a:rPr kumimoji="1" lang="ko-KR" altLang="en-US" dirty="0"/>
              <a:t> 포함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60197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게시글</a:t>
            </a:r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 작성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ED84C-A7C9-8A4F-9D80-90DB78AA269A}"/>
              </a:ext>
            </a:extLst>
          </p:cNvPr>
          <p:cNvSpPr txBox="1"/>
          <p:nvPr/>
        </p:nvSpPr>
        <p:spPr>
          <a:xfrm>
            <a:off x="6012791" y="1929038"/>
            <a:ext cx="53594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board_file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2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첨부 이미지</a:t>
            </a:r>
            <a:r>
              <a:rPr lang="en-US" altLang="ko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</a:p>
          <a:p>
            <a:r>
              <a:rPr lang="en-US" altLang="ko-Kore-KR" sz="1200" dirty="0">
                <a:solidFill>
                  <a:srgbClr val="9A9B99"/>
                </a:solidFill>
                <a:latin typeface="Menlo" panose="020B0609030804020204" pitchFamily="49" charset="0"/>
              </a:rPr>
              <a:t>&lt;!—</a:t>
            </a:r>
            <a:r>
              <a:rPr lang="ko-Kore-KR" altLang="en-US" sz="1200" dirty="0">
                <a:solidFill>
                  <a:srgbClr val="9A9B99"/>
                </a:solidFill>
                <a:latin typeface="Menlo" panose="020B0609030804020204" pitchFamily="49" charset="0"/>
              </a:rPr>
              <a:t>파일</a:t>
            </a:r>
            <a:r>
              <a:rPr lang="ko-KR" altLang="en-US" sz="1200" dirty="0">
                <a:solidFill>
                  <a:srgbClr val="9A9B99"/>
                </a:solidFill>
                <a:latin typeface="Menlo" panose="020B0609030804020204" pitchFamily="49" charset="0"/>
              </a:rPr>
              <a:t> 타입으로 모든 이미지 타입의 파일을 </a:t>
            </a:r>
            <a:r>
              <a:rPr lang="ko-KR" altLang="en-US" sz="1200" dirty="0" err="1">
                <a:solidFill>
                  <a:srgbClr val="9A9B99"/>
                </a:solidFill>
                <a:latin typeface="Menlo" panose="020B0609030804020204" pitchFamily="49" charset="0"/>
              </a:rPr>
              <a:t>입력받는</a:t>
            </a:r>
            <a:r>
              <a:rPr lang="ko-KR" altLang="en-US" sz="1200" dirty="0">
                <a:solidFill>
                  <a:srgbClr val="9A9B99"/>
                </a:solidFill>
                <a:latin typeface="Menlo" panose="020B0609030804020204" pitchFamily="49" charset="0"/>
              </a:rPr>
              <a:t> </a:t>
            </a:r>
            <a:r>
              <a:rPr lang="ko-KR" altLang="en-US" sz="1200" dirty="0" err="1">
                <a:solidFill>
                  <a:srgbClr val="9A9B99"/>
                </a:solidFill>
                <a:latin typeface="Menlo" panose="020B0609030804020204" pitchFamily="49" charset="0"/>
              </a:rPr>
              <a:t>입력컨트롤</a:t>
            </a:r>
            <a:r>
              <a:rPr lang="ko-KR" altLang="en-US" sz="1200" dirty="0">
                <a:solidFill>
                  <a:srgbClr val="9A9B99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200" dirty="0">
                <a:solidFill>
                  <a:srgbClr val="9A9B99"/>
                </a:solidFill>
                <a:latin typeface="Menlo" panose="020B0609030804020204" pitchFamily="49" charset="0"/>
              </a:rPr>
              <a:t>form-control--&gt;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"file"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board_file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board_file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accept=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"image/*"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"text-right"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&lt;button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"submit"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-primary"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2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작성하기</a:t>
            </a:r>
            <a:r>
              <a:rPr lang="en-US" altLang="ko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&lt;/form&gt;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2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2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2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2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2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C18800-6E5B-FB4A-8015-E78F5BDA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920851"/>
            <a:ext cx="5446366" cy="4615749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A9EDEAD6-C267-DA4B-975C-9C1345959038}"/>
              </a:ext>
            </a:extLst>
          </p:cNvPr>
          <p:cNvSpPr/>
          <p:nvPr/>
        </p:nvSpPr>
        <p:spPr>
          <a:xfrm>
            <a:off x="6096000" y="2697937"/>
            <a:ext cx="4843749" cy="418641"/>
          </a:xfrm>
          <a:prstGeom prst="frame">
            <a:avLst>
              <a:gd name="adj1" fmla="val 46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1EA117-9012-C642-8922-F27BA04E617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551589" y="2907258"/>
            <a:ext cx="4544411" cy="2602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78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게시글</a:t>
            </a:r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상세조회</a:t>
            </a:r>
            <a:endParaRPr lang="ko-KR" altLang="en-US" sz="32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FB2C8-0FAC-D242-BAC5-6977525AB064}"/>
              </a:ext>
            </a:extLst>
          </p:cNvPr>
          <p:cNvSpPr txBox="1"/>
          <p:nvPr/>
        </p:nvSpPr>
        <p:spPr>
          <a:xfrm>
            <a:off x="6012791" y="1920851"/>
            <a:ext cx="535940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margin-top:100px</a:t>
            </a:r>
            <a:r>
              <a:rPr lang="en-US" altLang="ko-Kore-KR" sz="11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"row"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-6"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 shadow"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"card-body"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board_writer_name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작성자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항목이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disabled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처리되어 있는 것은 수정 불가능 설정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board_writer_name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board_writer_name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value=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ko-KR" altLang="en-US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홍길동</a:t>
            </a:r>
            <a:r>
              <a:rPr lang="en-US" altLang="ko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ko-KR" altLang="en-US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disabled=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disabled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board_date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작성날짜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board_date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board_date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value=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"20</a:t>
            </a:r>
            <a:r>
              <a:rPr lang="en-US" altLang="ko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22-01-29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disabled=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"disabled"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board_subject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제목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board_subject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board_subject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value=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ko-KR" altLang="en-US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제목입니다</a:t>
            </a:r>
            <a:r>
              <a:rPr lang="en-US" altLang="ko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ko-KR" altLang="en-US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disabled=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"disabled"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</a:p>
          <a:p>
            <a:endParaRPr lang="en-US" altLang="ko-Kore-KR" sz="1100" dirty="0">
              <a:solidFill>
                <a:srgbClr val="6089B4"/>
              </a:solidFill>
              <a:latin typeface="Menlo" panose="020B0609030804020204" pitchFamily="49" charset="0"/>
            </a:endParaRPr>
          </a:p>
          <a:p>
            <a:r>
              <a:rPr lang="ko-Kore-KR" altLang="en-US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조회만</a:t>
            </a:r>
            <a:r>
              <a:rPr lang="ko-KR" altLang="en-US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 가능하도록 모든 텍스트영역을 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disable</a:t>
            </a:r>
            <a:r>
              <a:rPr lang="ko-KR" altLang="en-US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처리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004B0B-0B1C-0545-AFEC-47070BA3A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2" y="1828016"/>
            <a:ext cx="5414514" cy="463513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2FF6D093-A3A4-B349-A091-D5AABFC18803}"/>
              </a:ext>
            </a:extLst>
          </p:cNvPr>
          <p:cNvSpPr/>
          <p:nvPr/>
        </p:nvSpPr>
        <p:spPr>
          <a:xfrm>
            <a:off x="6096000" y="3294043"/>
            <a:ext cx="5020019" cy="705080"/>
          </a:xfrm>
          <a:prstGeom prst="frame">
            <a:avLst>
              <a:gd name="adj1" fmla="val 15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9A8294-F5FC-0447-8813-273DA54B9A13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5321147" y="3613533"/>
            <a:ext cx="774853" cy="33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494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게시글</a:t>
            </a:r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상세조회</a:t>
            </a:r>
            <a:endParaRPr lang="ko-KR" altLang="en-US" sz="32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B4272F-D31E-6A4F-9E15-4EC0399D3DD8}"/>
              </a:ext>
            </a:extLst>
          </p:cNvPr>
          <p:cNvSpPr txBox="1"/>
          <p:nvPr/>
        </p:nvSpPr>
        <p:spPr>
          <a:xfrm>
            <a:off x="6012791" y="1882619"/>
            <a:ext cx="535940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board_content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내용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</a:p>
          <a:p>
            <a:r>
              <a:rPr lang="en-US" altLang="ko-Kore-KR" sz="1100" dirty="0">
                <a:solidFill>
                  <a:srgbClr val="9A9B99"/>
                </a:solidFill>
                <a:latin typeface="Menlo" panose="020B0609030804020204" pitchFamily="49" charset="0"/>
              </a:rPr>
              <a:t>&lt;!—</a:t>
            </a:r>
            <a:r>
              <a:rPr lang="en-US" altLang="ko-Kore-KR" sz="1100" dirty="0" err="1">
                <a:solidFill>
                  <a:srgbClr val="9A9B99"/>
                </a:solidFill>
                <a:latin typeface="Menlo" panose="020B0609030804020204" pitchFamily="49" charset="0"/>
              </a:rPr>
              <a:t>resize:none</a:t>
            </a:r>
            <a:r>
              <a:rPr lang="en-US" altLang="ko-Kore-KR" sz="1100" dirty="0">
                <a:solidFill>
                  <a:srgbClr val="9A9B99"/>
                </a:solidFill>
                <a:latin typeface="Menlo" panose="020B0609030804020204" pitchFamily="49" charset="0"/>
              </a:rPr>
              <a:t> </a:t>
            </a:r>
            <a:r>
              <a:rPr lang="ko-Kore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사용자가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 임의 변경 불가능</a:t>
            </a:r>
            <a:r>
              <a:rPr lang="en-US" altLang="ko-KR" sz="1100" dirty="0">
                <a:solidFill>
                  <a:srgbClr val="9A9B99"/>
                </a:solidFill>
                <a:latin typeface="Menlo" panose="020B0609030804020204" pitchFamily="49" charset="0"/>
              </a:rPr>
              <a:t>--&gt;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board_content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board_content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rows=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"10"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resize:none</a:t>
            </a:r>
            <a:r>
              <a:rPr lang="en-US" altLang="ko-Kore-KR" sz="11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disabled=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"disabled"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본문입니다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board_file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첨부 이미지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logo.png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width=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"100%"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"text-right"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ore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목록보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기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삭제하기를 누르면 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board_main.html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이동하며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수정하기를 누르면 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board_modify.html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페이지로 이동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board_main.html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-primary"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목록보기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board_modify.html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-info"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수정하기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board_main.html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-danger"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삭제하기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ko-Kore-KR" altLang="en-US" sz="11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6C03D0E-7DA3-C244-97EF-3B2E5D7D5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2" y="1828016"/>
            <a:ext cx="5414514" cy="463513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A7F43A00-114F-0A4C-A805-F3B6465D08D3}"/>
              </a:ext>
            </a:extLst>
          </p:cNvPr>
          <p:cNvSpPr/>
          <p:nvPr/>
        </p:nvSpPr>
        <p:spPr>
          <a:xfrm>
            <a:off x="6096000" y="2566930"/>
            <a:ext cx="1615807" cy="23135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06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게시글</a:t>
            </a:r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 수정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1A2AF-31CF-DE42-9E26-A50C8EA33EAE}"/>
              </a:ext>
            </a:extLst>
          </p:cNvPr>
          <p:cNvSpPr txBox="1"/>
          <p:nvPr/>
        </p:nvSpPr>
        <p:spPr>
          <a:xfrm>
            <a:off x="5959962" y="1828015"/>
            <a:ext cx="541223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margin-top:100px</a:t>
            </a:r>
            <a:r>
              <a:rPr lang="en-US" altLang="ko-Kore-KR" sz="11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"row"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-6"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 shadow"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"card-body"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전송 방식은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post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방식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action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이 자신이라 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별도첨부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하지 않음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form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action=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board_modify.html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method=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"post"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&lt;!--form-group : 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입력항목의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그룹화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board_writer_name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으로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두 태그를 결합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disabled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해당 태그의 값을 입력하거나 변경할 수 없음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board_writer_name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작성자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board_writer_name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board_writer_name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value=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ko-KR" altLang="en-US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홍길동</a:t>
            </a:r>
            <a:r>
              <a:rPr lang="en-US" altLang="ko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ko-KR" altLang="en-US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disabled=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"disabled"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board_date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작성날짜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board_date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board_date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value=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altLang="ko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2022-01-29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disabled=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"disabled"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board_subject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제목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board_subject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board_subject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value=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ko-KR" altLang="en-US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제목입니다</a:t>
            </a:r>
            <a:r>
              <a:rPr lang="en-US" altLang="ko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3ED426-DC01-BE4C-B3F0-C5F6F1F6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2" y="1874432"/>
            <a:ext cx="5404353" cy="4595251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32884887-0760-4242-B7B0-F179A0E54423}"/>
              </a:ext>
            </a:extLst>
          </p:cNvPr>
          <p:cNvSpPr/>
          <p:nvPr/>
        </p:nvSpPr>
        <p:spPr>
          <a:xfrm>
            <a:off x="9397388" y="5166911"/>
            <a:ext cx="1707614" cy="25338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06F20A-60EF-A54D-B45A-EB0D552DCAF6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5574535" y="2423711"/>
            <a:ext cx="3822853" cy="2869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액자 18">
            <a:extLst>
              <a:ext uri="{FF2B5EF4-FFF2-40B4-BE49-F238E27FC236}">
                <a16:creationId xmlns:a16="http://schemas.microsoft.com/office/drawing/2014/main" id="{BF9F9EF2-694D-EF48-8BF7-1F617E4556C7}"/>
              </a:ext>
            </a:extLst>
          </p:cNvPr>
          <p:cNvSpPr/>
          <p:nvPr/>
        </p:nvSpPr>
        <p:spPr>
          <a:xfrm>
            <a:off x="6012791" y="4373696"/>
            <a:ext cx="1687999" cy="19830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86D3192-159D-4F47-B64E-E42184ECEA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5574535" y="2126255"/>
            <a:ext cx="438256" cy="2346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6C9EAD0E-3D80-0748-BA21-79EF29D200F2}"/>
              </a:ext>
            </a:extLst>
          </p:cNvPr>
          <p:cNvSpPr/>
          <p:nvPr/>
        </p:nvSpPr>
        <p:spPr>
          <a:xfrm>
            <a:off x="6012791" y="5883007"/>
            <a:ext cx="4937975" cy="352540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3BCA95E-039A-BE4A-B654-773EF68AFC7A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5221995" y="2765234"/>
            <a:ext cx="790796" cy="3294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481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게시글</a:t>
            </a:r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 수정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67727-A77B-864E-9A70-23FAED34ACDF}"/>
              </a:ext>
            </a:extLst>
          </p:cNvPr>
          <p:cNvSpPr txBox="1"/>
          <p:nvPr/>
        </p:nvSpPr>
        <p:spPr>
          <a:xfrm>
            <a:off x="6012791" y="1868698"/>
            <a:ext cx="535940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board_content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내용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board_content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board_content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rows=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"10"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resize:none</a:t>
            </a:r>
            <a:r>
              <a:rPr lang="en-US" altLang="ko-Kore-KR" sz="11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본문입니다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textarea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board_file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첨부 이미지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활용해 이미지 삽입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logo.png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width=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"100%"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&lt;!--file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인풋 타입으로 파일 경로 지정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수정가능하게 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첨부기능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추가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"file"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board_file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board_file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"form-control"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accept=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"image/*"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"form-group"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&lt;!--text-right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태그 요소 우측 정렬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"text-right"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&lt;!--submit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지정된 페이지로 정보 전송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action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의 위치가 동일하므로 아무 일도 발생하지 않음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-primary, 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-info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모두 버튼 스타일 클래스 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"submit"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-primary"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수정완료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button&gt;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취소를 누르면 수정하기를 누르기 전 상세보기 페이지로 이동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board_read.html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-info"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취소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…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sm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-3"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92975A-7BFC-B444-BBD9-80563DDD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2" y="1874432"/>
            <a:ext cx="5404353" cy="4595251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6C0E6C4F-2A6D-6A4E-8D15-91A88393BEEC}"/>
              </a:ext>
            </a:extLst>
          </p:cNvPr>
          <p:cNvSpPr/>
          <p:nvPr/>
        </p:nvSpPr>
        <p:spPr>
          <a:xfrm>
            <a:off x="6012791" y="3756752"/>
            <a:ext cx="4530351" cy="363556"/>
          </a:xfrm>
          <a:prstGeom prst="frame">
            <a:avLst>
              <a:gd name="adj1" fmla="val 70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2F1ADA4-58CB-9943-8CB1-750662343FBE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156771" y="3938530"/>
            <a:ext cx="4856020" cy="20876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51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자유게시판 목록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1DEC3-CF25-3C49-BE25-0584B83D8C04}"/>
              </a:ext>
            </a:extLst>
          </p:cNvPr>
          <p:cNvSpPr txBox="1"/>
          <p:nvPr/>
        </p:nvSpPr>
        <p:spPr>
          <a:xfrm>
            <a:off x="6012791" y="1882619"/>
            <a:ext cx="535940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margin-top:100px</a:t>
            </a:r>
            <a:r>
              <a:rPr lang="en-US" altLang="ko-Kore-KR" sz="11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 shadow"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"card-body"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h4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"card-title"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게시판 이름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h4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&lt;table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"table table-hover"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board_list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thead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&lt;tr&gt;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&lt;!--d-none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공간이 좁아지면 가려짐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d-md-table-cell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테이블 화면 출력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"text-center d-none d-md-table-cell"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글번호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&lt;!--w-50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해당 성분이 테이블 전체 너비의 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50%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점유함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글제목을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누르면 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board_read.html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이동함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"w-50"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제목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"text-center d-none d-md-table-cell"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작성자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"text-center d-none d-md-table-cell"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작성날짜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&lt;/tr&gt;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thead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tbody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&lt;tr&gt;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&lt;td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"text-center d-none d-md-table-cell"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&lt;/td&gt;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&lt;td&gt;&lt;a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board_read.html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나는 자유다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a&gt;&lt;/td&gt;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&lt;td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"text-center d-none d-md-table-cell"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홍길동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td&gt;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&lt;td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"text-center d-none d-md-table-cell"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2022-01-29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&lt;/td&gt;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&lt;/tr&gt;</a:t>
            </a:r>
          </a:p>
          <a:p>
            <a:r>
              <a:rPr lang="en-US" altLang="ko-KR" sz="1100" dirty="0">
                <a:solidFill>
                  <a:srgbClr val="6089B4"/>
                </a:solidFill>
                <a:latin typeface="Menlo" panose="020B0609030804020204" pitchFamily="49" charset="0"/>
              </a:rPr>
              <a:t>…………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4483F4-3B24-334E-9548-804F5D5ED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938677"/>
            <a:ext cx="5446366" cy="45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5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자유게시판 목록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73CA1-3CEE-0C41-9250-84BFD5676E21}"/>
              </a:ext>
            </a:extLst>
          </p:cNvPr>
          <p:cNvSpPr txBox="1"/>
          <p:nvPr/>
        </p:nvSpPr>
        <p:spPr>
          <a:xfrm>
            <a:off x="6012791" y="1874432"/>
            <a:ext cx="5275319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&lt;!--d-none d-md-block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너비가 특정 사이즈 이상이면 보이게 아니면 감춤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"d-none d-md-block"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&lt;!--pagination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다음 페이지로 넘기기 구현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justify-content-center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가운데 정렬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ul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"pagination justify-content-center"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&lt;!--page-item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가로로 배열된 페이지 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네이션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만들 때 활용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태그에 사용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"page-item"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&lt;!--page-link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가로로 배열된 페이지 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네이션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만들 때 활용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태그에 사용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"#"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"page-link"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이전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"page-item"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&lt;!--#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을 활용해 클릭해도 지금 페이지로 이동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"#"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"page-link"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&lt;/a&gt;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0D76E7E-6751-0E4F-9B0D-56D16EF0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938677"/>
            <a:ext cx="5446366" cy="45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76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자유게시판 목록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2CBF4-F8F4-A24A-8EA5-C2061CD41755}"/>
              </a:ext>
            </a:extLst>
          </p:cNvPr>
          <p:cNvSpPr txBox="1"/>
          <p:nvPr/>
        </p:nvSpPr>
        <p:spPr>
          <a:xfrm>
            <a:off x="6012791" y="1828015"/>
            <a:ext cx="5359402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&lt;!--d-block :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모든 화면에서 보이기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d-md-none : md 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크기에서만 숨기기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"d-block d-md-none"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&lt;ul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"pagination justify-content-center"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"page-item"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"#"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"page-link"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이전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"page-item"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"#"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"page-link"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다음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&lt;/ul&gt;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"text-right"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글쓰기 버튼을 누르면 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board_write.html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이동한다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board_write.html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btn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-primary"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글쓰기</a:t>
            </a:r>
            <a:r>
              <a:rPr lang="en-US" altLang="ko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A104AB9-9764-EE4F-9CDB-7C11E104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938677"/>
            <a:ext cx="5446366" cy="45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5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정치게시판</a:t>
            </a:r>
            <a:endParaRPr lang="ko-KR" altLang="en-US" sz="32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20087-58B6-9141-805B-992C58D7A487}"/>
              </a:ext>
            </a:extLst>
          </p:cNvPr>
          <p:cNvSpPr txBox="1"/>
          <p:nvPr/>
        </p:nvSpPr>
        <p:spPr>
          <a:xfrm>
            <a:off x="6012791" y="1828015"/>
            <a:ext cx="535940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C8C6"/>
                </a:solidFill>
                <a:latin typeface="Menlo" panose="020B0609030804020204" pitchFamily="49" charset="0"/>
              </a:rPr>
              <a:t>&lt;!—</a:t>
            </a:r>
            <a:r>
              <a:rPr lang="ko-KR" altLang="en-US" sz="1400" dirty="0">
                <a:solidFill>
                  <a:srgbClr val="C5C8C6"/>
                </a:solidFill>
                <a:latin typeface="Menlo" panose="020B0609030804020204" pitchFamily="49" charset="0"/>
              </a:rPr>
              <a:t>마우스가 사진 위로 올라가면 공약 사진이 보이게 변경되며 다시 밖으로 위치하면 원래 사진으로 변경</a:t>
            </a:r>
            <a:r>
              <a:rPr lang="en-US" altLang="ko-KR" sz="1400" dirty="0">
                <a:solidFill>
                  <a:srgbClr val="C5C8C6"/>
                </a:solidFill>
                <a:latin typeface="Menlo" panose="020B0609030804020204" pitchFamily="49" charset="0"/>
              </a:rPr>
              <a:t>--!&gt;</a:t>
            </a:r>
            <a:endParaRPr lang="en-US" altLang="ko-Kore-KR" sz="1400" b="0" dirty="0">
              <a:solidFill>
                <a:srgbClr val="6089B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margin-top:100px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ko-Kore-KR" sz="14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width:300px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; height: </a:t>
            </a:r>
            <a:r>
              <a:rPr lang="en-US" altLang="ko-Kore-KR" sz="14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300px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; margin-left: </a:t>
            </a:r>
            <a:r>
              <a:rPr lang="en-US" altLang="ko-Kore-KR" sz="14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100px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; float: left;"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"shadow"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"card-body"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jm.jpeg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alt=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ko-KR" altLang="en-US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이미지</a:t>
            </a:r>
            <a:r>
              <a:rPr lang="en-US" altLang="ko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onmouseover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jmg.jpeg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onmouseout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jm.jpeg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&lt;span&gt;&lt;strong&gt;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출생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strong&gt;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1964. 12. 22. 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경상북도 안동 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&lt;strong&gt;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학력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strong&gt;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중앙대학교 법학 학사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&lt;strong&gt;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수상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strong&gt;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2021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년 제</a:t>
            </a:r>
            <a:r>
              <a:rPr lang="en-US" altLang="ko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27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회 한신대학교 </a:t>
            </a:r>
            <a:r>
              <a:rPr lang="ko-KR" altLang="en-US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한신상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&lt;strong&gt;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경력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strong&gt;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2021.10 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제</a:t>
            </a:r>
            <a:r>
              <a:rPr lang="en-US" altLang="ko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대 대통령선거 </a:t>
            </a:r>
            <a:r>
              <a:rPr lang="ko-KR" altLang="en-US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더불어민주당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대통령 후보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&lt;/span&gt;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938FBE3-31D3-E744-BCA5-539132FE5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976911"/>
            <a:ext cx="2640063" cy="44573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9F5A7D-4CFC-8C40-9A67-4969F8B6C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604" y="1948035"/>
            <a:ext cx="2490203" cy="4486242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2A4F0D0-384B-CB49-A51C-FBBD69F0C617}"/>
              </a:ext>
            </a:extLst>
          </p:cNvPr>
          <p:cNvSpPr/>
          <p:nvPr/>
        </p:nvSpPr>
        <p:spPr>
          <a:xfrm>
            <a:off x="2832100" y="3746500"/>
            <a:ext cx="698500" cy="520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77E1D1BA-6971-EE4C-9DE9-66AD69E65964}"/>
              </a:ext>
            </a:extLst>
          </p:cNvPr>
          <p:cNvSpPr/>
          <p:nvPr/>
        </p:nvSpPr>
        <p:spPr>
          <a:xfrm>
            <a:off x="6012790" y="3562349"/>
            <a:ext cx="3029609" cy="573965"/>
          </a:xfrm>
          <a:prstGeom prst="frame">
            <a:avLst>
              <a:gd name="adj1" fmla="val 58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130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tx2"/>
                </a:solidFill>
                <a:latin typeface="+mn-ea"/>
              </a:rPr>
              <a:t>정치게시판</a:t>
            </a:r>
            <a:endParaRPr lang="ko-KR" altLang="en-US" sz="3200" dirty="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DC52A-6FE7-8647-9D32-09CF3019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3" y="1923212"/>
            <a:ext cx="2938778" cy="45399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C0F8F8-DBBD-0B4E-A5AC-612A9990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218" y="1920851"/>
            <a:ext cx="2507589" cy="44894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CEB0D7-16F8-9C49-9DF4-56323FD12657}"/>
              </a:ext>
            </a:extLst>
          </p:cNvPr>
          <p:cNvSpPr txBox="1"/>
          <p:nvPr/>
        </p:nvSpPr>
        <p:spPr>
          <a:xfrm>
            <a:off x="6087762" y="1874432"/>
            <a:ext cx="5284431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&lt;!-- top </a:t>
            </a:r>
            <a:r>
              <a:rPr lang="ko-KR" altLang="en-US" sz="14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위여백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4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크기설정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float 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오른쪽부터 가로로 정렬 </a:t>
            </a:r>
            <a:r>
              <a:rPr lang="en-US" altLang="ko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margin-top:100px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ko-Kore-KR" sz="14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width:300px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; height: </a:t>
            </a:r>
            <a:r>
              <a:rPr lang="en-US" altLang="ko-Kore-KR" sz="14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300px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; float: right;"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"shadow"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"card-body"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sy.jpeg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alt=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ko-KR" altLang="en-US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이미지</a:t>
            </a:r>
            <a:r>
              <a:rPr lang="en-US" altLang="ko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onmouseover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syg.jpeg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onmouseout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4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sy.jpeg</a:t>
            </a:r>
            <a:r>
              <a:rPr lang="en-US" altLang="ko-Kore-KR" sz="14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4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&lt;span&gt;&lt;strong&gt;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출생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strong&gt;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1960 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서울특별시 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&lt;strong&gt;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학력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strong&gt;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서울대학교 대학원 법학과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&lt;strong&gt;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경력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strong&gt;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2021.11 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제</a:t>
            </a:r>
            <a:r>
              <a:rPr lang="en-US" altLang="ko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대 대통령선거 </a:t>
            </a:r>
            <a:r>
              <a:rPr lang="ko-KR" altLang="en-US" sz="14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국민의힘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대통령 후보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&lt;strong&gt;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경력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strong&gt;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2019.07~2021.03 </a:t>
            </a:r>
            <a:r>
              <a:rPr lang="ko-KR" altLang="en-US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대검찰청 검찰총장</a:t>
            </a:r>
            <a:r>
              <a:rPr lang="en-US" altLang="ko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br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&lt;/span&gt;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517DDC4B-9000-4A45-B0FA-97EC862DA4A7}"/>
              </a:ext>
            </a:extLst>
          </p:cNvPr>
          <p:cNvSpPr/>
          <p:nvPr/>
        </p:nvSpPr>
        <p:spPr>
          <a:xfrm>
            <a:off x="2938476" y="3429000"/>
            <a:ext cx="698500" cy="5207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ED7B24DD-5528-0740-883F-53189290C5A2}"/>
              </a:ext>
            </a:extLst>
          </p:cNvPr>
          <p:cNvSpPr/>
          <p:nvPr/>
        </p:nvSpPr>
        <p:spPr>
          <a:xfrm>
            <a:off x="6096000" y="3327400"/>
            <a:ext cx="3098800" cy="622300"/>
          </a:xfrm>
          <a:prstGeom prst="frame">
            <a:avLst>
              <a:gd name="adj1" fmla="val 22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96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21930-9826-D541-87B1-9F41579D87FD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5A2332-BFB5-2A4D-BC71-1A658F72F048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F9D01C-A50A-2840-84C8-4AF9881A39E5}"/>
              </a:ext>
            </a:extLst>
          </p:cNvPr>
          <p:cNvSpPr txBox="1"/>
          <p:nvPr/>
        </p:nvSpPr>
        <p:spPr>
          <a:xfrm>
            <a:off x="5400136" y="3334215"/>
            <a:ext cx="13917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메인</a:t>
            </a:r>
            <a:r>
              <a:rPr kumimoji="1" lang="ko-KR" altLang="en-US" dirty="0"/>
              <a:t> 인덱스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AF3B3-4F13-A04E-A080-8AEB30009A50}"/>
              </a:ext>
            </a:extLst>
          </p:cNvPr>
          <p:cNvSpPr txBox="1"/>
          <p:nvPr/>
        </p:nvSpPr>
        <p:spPr>
          <a:xfrm>
            <a:off x="1204332" y="1970443"/>
            <a:ext cx="13917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자유</a:t>
            </a:r>
            <a:r>
              <a:rPr kumimoji="1" lang="ko-KR" altLang="en-US" dirty="0"/>
              <a:t> 게시판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BBF06-6A1F-D948-B011-12489FD7BC1C}"/>
              </a:ext>
            </a:extLst>
          </p:cNvPr>
          <p:cNvSpPr txBox="1"/>
          <p:nvPr/>
        </p:nvSpPr>
        <p:spPr>
          <a:xfrm>
            <a:off x="1204332" y="3513976"/>
            <a:ext cx="13917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유머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게시판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B63C3-6E6A-BF43-BF4E-B4284E19A36E}"/>
              </a:ext>
            </a:extLst>
          </p:cNvPr>
          <p:cNvSpPr txBox="1"/>
          <p:nvPr/>
        </p:nvSpPr>
        <p:spPr>
          <a:xfrm>
            <a:off x="1204332" y="4778564"/>
            <a:ext cx="1338828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정치게시판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FA381-E7B8-784D-93D9-5494FCE762B1}"/>
              </a:ext>
            </a:extLst>
          </p:cNvPr>
          <p:cNvSpPr txBox="1"/>
          <p:nvPr/>
        </p:nvSpPr>
        <p:spPr>
          <a:xfrm>
            <a:off x="8798312" y="1429138"/>
            <a:ext cx="877163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로그인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9B412-B3EB-9B49-86C3-B381FF407CFC}"/>
              </a:ext>
            </a:extLst>
          </p:cNvPr>
          <p:cNvSpPr txBox="1"/>
          <p:nvPr/>
        </p:nvSpPr>
        <p:spPr>
          <a:xfrm>
            <a:off x="8753707" y="2185639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정보수정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527100-C1C7-AD49-B0FF-81B430858262}"/>
              </a:ext>
            </a:extLst>
          </p:cNvPr>
          <p:cNvSpPr txBox="1"/>
          <p:nvPr/>
        </p:nvSpPr>
        <p:spPr>
          <a:xfrm>
            <a:off x="8798312" y="3144644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EAA791-9A1D-AE43-A8C6-1A11C2AB6793}"/>
              </a:ext>
            </a:extLst>
          </p:cNvPr>
          <p:cNvSpPr txBox="1"/>
          <p:nvPr/>
        </p:nvSpPr>
        <p:spPr>
          <a:xfrm>
            <a:off x="1204332" y="5947566"/>
            <a:ext cx="1569660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스포츠게시판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AFC60C1-D88F-6547-BD13-47B9868D6CB7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 flipV="1">
            <a:off x="2596060" y="2155109"/>
            <a:ext cx="2804076" cy="136377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E7C6412-597C-AF44-B650-39E5617D8A4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>
            <a:off x="2596060" y="3518881"/>
            <a:ext cx="2804076" cy="17976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C09226B-A944-254C-B8D0-1816D04D49A9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2543160" y="3518881"/>
            <a:ext cx="2856976" cy="14443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F6FDBD0-6EDA-6045-905A-6883334F2CC0}"/>
              </a:ext>
            </a:extLst>
          </p:cNvPr>
          <p:cNvCxnSpPr>
            <a:stCxn id="10" idx="1"/>
            <a:endCxn id="17" idx="3"/>
          </p:cNvCxnSpPr>
          <p:nvPr/>
        </p:nvCxnSpPr>
        <p:spPr>
          <a:xfrm flipH="1">
            <a:off x="2773992" y="3518881"/>
            <a:ext cx="2626144" cy="261335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4CA0D24-0075-EF41-9B3D-5034C4D9545F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6791864" y="1613804"/>
            <a:ext cx="2006448" cy="190507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9FF3AFF-8BCC-904D-84A9-1A131E7C256C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6791864" y="2370305"/>
            <a:ext cx="1961843" cy="114857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E9F626A-5241-4640-890E-9DBE15377F8D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 flipV="1">
            <a:off x="6791864" y="3329310"/>
            <a:ext cx="2006448" cy="18957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1DE744CC-53CC-DA41-923E-D3E1743C3226}"/>
              </a:ext>
            </a:extLst>
          </p:cNvPr>
          <p:cNvCxnSpPr>
            <a:stCxn id="14" idx="3"/>
            <a:endCxn id="16" idx="3"/>
          </p:cNvCxnSpPr>
          <p:nvPr/>
        </p:nvCxnSpPr>
        <p:spPr>
          <a:xfrm>
            <a:off x="9675475" y="1613804"/>
            <a:ext cx="230833" cy="1715506"/>
          </a:xfrm>
          <a:prstGeom prst="bentConnector3">
            <a:avLst>
              <a:gd name="adj1" fmla="val 1990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8DCEB1-04CB-DB4D-B27B-EAD07F94BDD8}"/>
              </a:ext>
            </a:extLst>
          </p:cNvPr>
          <p:cNvSpPr txBox="1"/>
          <p:nvPr/>
        </p:nvSpPr>
        <p:spPr>
          <a:xfrm>
            <a:off x="8291763" y="4043188"/>
            <a:ext cx="2121093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중복확인</a:t>
            </a:r>
            <a:r>
              <a:rPr kumimoji="1" lang="en-US" altLang="ko-Kore-KR" dirty="0"/>
              <a:t>/</a:t>
            </a:r>
            <a:r>
              <a:rPr kumimoji="1" lang="ko-Kore-KR" altLang="en-US" dirty="0"/>
              <a:t>회원가입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437F352-7CDA-474B-AAD0-F7910AFF3EC4}"/>
              </a:ext>
            </a:extLst>
          </p:cNvPr>
          <p:cNvCxnSpPr>
            <a:stCxn id="16" idx="2"/>
            <a:endCxn id="40" idx="0"/>
          </p:cNvCxnSpPr>
          <p:nvPr/>
        </p:nvCxnSpPr>
        <p:spPr>
          <a:xfrm>
            <a:off x="9352310" y="3513976"/>
            <a:ext cx="0" cy="5292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30A31571-A0D6-AD4F-B6D4-FB0C38461346}"/>
              </a:ext>
            </a:extLst>
          </p:cNvPr>
          <p:cNvCxnSpPr>
            <a:stCxn id="40" idx="3"/>
            <a:endCxn id="14" idx="3"/>
          </p:cNvCxnSpPr>
          <p:nvPr/>
        </p:nvCxnSpPr>
        <p:spPr>
          <a:xfrm flipH="1" flipV="1">
            <a:off x="9675475" y="1613804"/>
            <a:ext cx="737381" cy="2614050"/>
          </a:xfrm>
          <a:prstGeom prst="bentConnector3">
            <a:avLst>
              <a:gd name="adj1" fmla="val -3100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9A6BA75-9EE4-434E-9822-3E735AB0D759}"/>
              </a:ext>
            </a:extLst>
          </p:cNvPr>
          <p:cNvSpPr txBox="1"/>
          <p:nvPr/>
        </p:nvSpPr>
        <p:spPr>
          <a:xfrm>
            <a:off x="8008030" y="5244196"/>
            <a:ext cx="268855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중복확인</a:t>
            </a:r>
            <a:r>
              <a:rPr kumimoji="1" lang="ko-KR" altLang="en-US" dirty="0"/>
              <a:t> 창</a:t>
            </a:r>
            <a:r>
              <a:rPr kumimoji="1" lang="en-US" altLang="ko-KR" dirty="0"/>
              <a:t>/</a:t>
            </a:r>
            <a:r>
              <a:rPr kumimoji="1" lang="ko-Kore-KR" altLang="en-US" dirty="0"/>
              <a:t>가입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축하창</a:t>
            </a:r>
            <a:endParaRPr kumimoji="1" lang="ko-Kore-KR" altLang="en-US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762BC22-B2F3-1843-81F5-3CE9C7845C46}"/>
              </a:ext>
            </a:extLst>
          </p:cNvPr>
          <p:cNvCxnSpPr>
            <a:stCxn id="40" idx="2"/>
            <a:endCxn id="46" idx="0"/>
          </p:cNvCxnSpPr>
          <p:nvPr/>
        </p:nvCxnSpPr>
        <p:spPr>
          <a:xfrm flipH="1">
            <a:off x="9352309" y="4412520"/>
            <a:ext cx="1" cy="831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A4CFD6C-39A6-A548-B95A-0A2653BDCD0D}"/>
              </a:ext>
            </a:extLst>
          </p:cNvPr>
          <p:cNvSpPr txBox="1"/>
          <p:nvPr/>
        </p:nvSpPr>
        <p:spPr>
          <a:xfrm>
            <a:off x="3998310" y="6445204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상단</a:t>
            </a:r>
            <a:r>
              <a:rPr kumimoji="1" lang="ko-KR" altLang="en-US" dirty="0"/>
              <a:t> 바를 통해 모든 게시판에 접근 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25424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유머게시판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5BFF3-999B-3546-8DBE-26D88943E7B2}"/>
              </a:ext>
            </a:extLst>
          </p:cNvPr>
          <p:cNvSpPr txBox="1"/>
          <p:nvPr/>
        </p:nvSpPr>
        <p:spPr>
          <a:xfrm>
            <a:off x="6083300" y="2041674"/>
            <a:ext cx="52888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 </a:t>
            </a:r>
            <a:r>
              <a:rPr lang="en-US" altLang="ko-Kore-KR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100px</a:t>
            </a:r>
            <a:r>
              <a:rPr lang="en-US" altLang="ko-Kore-KR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;"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"rotate"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altLang="ko-Kore-KR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sponge.png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alt=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spongebob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"skew"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altLang="ko-Kore-KR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ddoong.png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alt=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ddoong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"translate"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altLang="ko-Kore-KR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pingping.jpeg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alt=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pingping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"rotate"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altLang="ko-Kore-KR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jingjing.jpeg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alt=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jingjing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"skew"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-US" altLang="ko-Kore-KR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daram.jpeg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alt=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daram</a:t>
            </a:r>
            <a:r>
              <a:rPr lang="en-US" altLang="ko-Kore-KR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&gt;&lt;/div&gt;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&lt;/div&gt;</a:t>
            </a:r>
            <a:endParaRPr lang="en-US" altLang="ko-Kore-KR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4FB5296-E16D-3A42-95FC-FA9303BA4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920852"/>
            <a:ext cx="5434317" cy="45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18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유머게시판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6324D-5C70-654B-9B8A-00788E24F879}"/>
              </a:ext>
            </a:extLst>
          </p:cNvPr>
          <p:cNvSpPr txBox="1"/>
          <p:nvPr/>
        </p:nvSpPr>
        <p:spPr>
          <a:xfrm>
            <a:off x="6012791" y="1882619"/>
            <a:ext cx="535940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solidFill>
                  <a:srgbClr val="9A9B99"/>
                </a:solidFill>
                <a:latin typeface="Menlo" panose="020B0609030804020204" pitchFamily="49" charset="0"/>
              </a:rPr>
              <a:t>/* </a:t>
            </a:r>
            <a:r>
              <a:rPr lang="ko-Kore-KR" altLang="en-US" sz="1400" dirty="0">
                <a:solidFill>
                  <a:srgbClr val="9A9B99"/>
                </a:solidFill>
                <a:latin typeface="Menlo" panose="020B0609030804020204" pitchFamily="49" charset="0"/>
              </a:rPr>
              <a:t>마우스를</a:t>
            </a:r>
            <a:r>
              <a:rPr lang="ko-KR" altLang="en-US" sz="1400" dirty="0">
                <a:solidFill>
                  <a:srgbClr val="9A9B99"/>
                </a:solidFill>
                <a:latin typeface="Menlo" panose="020B0609030804020204" pitchFamily="49" charset="0"/>
              </a:rPr>
              <a:t> 올리면 시계방향으로 회전 *</a:t>
            </a:r>
            <a:r>
              <a:rPr lang="en-US" altLang="ko-KR" sz="1400" dirty="0">
                <a:solidFill>
                  <a:srgbClr val="9A9B99"/>
                </a:solidFill>
                <a:latin typeface="Menlo" panose="020B0609030804020204" pitchFamily="49" charset="0"/>
              </a:rPr>
              <a:t>/</a:t>
            </a:r>
            <a:endParaRPr lang="en-US" altLang="ko-Kore-KR" sz="1400" b="0" dirty="0">
              <a:solidFill>
                <a:srgbClr val="6089B4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4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#rotate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rotate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deg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inline-block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background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skyblue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400" dirty="0">
                <a:solidFill>
                  <a:srgbClr val="9A9B99"/>
                </a:solidFill>
                <a:latin typeface="Menlo" panose="020B0609030804020204" pitchFamily="49" charset="0"/>
              </a:rPr>
              <a:t>/* </a:t>
            </a:r>
            <a:r>
              <a:rPr lang="ko-KR" altLang="en-US" sz="1400" dirty="0">
                <a:solidFill>
                  <a:srgbClr val="9A9B99"/>
                </a:solidFill>
                <a:latin typeface="Menlo" panose="020B0609030804020204" pitchFamily="49" charset="0"/>
              </a:rPr>
              <a:t>마우스를 올리면 반시계방향으로 회전 *</a:t>
            </a:r>
            <a:r>
              <a:rPr lang="en-US" altLang="ko-KR" sz="1400" dirty="0">
                <a:solidFill>
                  <a:srgbClr val="9A9B99"/>
                </a:solidFill>
                <a:latin typeface="Menlo" panose="020B0609030804020204" pitchFamily="49" charset="0"/>
              </a:rPr>
              <a:t>/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4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#skew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skew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deg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deg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inline-block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background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skyblue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400" dirty="0">
                <a:solidFill>
                  <a:srgbClr val="9A9B99"/>
                </a:solidFill>
                <a:latin typeface="Menlo" panose="020B0609030804020204" pitchFamily="49" charset="0"/>
              </a:rPr>
              <a:t>/* </a:t>
            </a:r>
            <a:r>
              <a:rPr lang="ko-KR" altLang="en-US" sz="1400" dirty="0">
                <a:solidFill>
                  <a:srgbClr val="9A9B99"/>
                </a:solidFill>
                <a:latin typeface="Menlo" panose="020B0609030804020204" pitchFamily="49" charset="0"/>
              </a:rPr>
              <a:t>마우스 올리면 좌우로 이동 *</a:t>
            </a:r>
            <a:r>
              <a:rPr lang="en-US" altLang="ko-KR" sz="1400" dirty="0">
                <a:solidFill>
                  <a:srgbClr val="9A9B99"/>
                </a:solidFill>
                <a:latin typeface="Menlo" panose="020B0609030804020204" pitchFamily="49" charset="0"/>
              </a:rPr>
              <a:t>/</a:t>
            </a:r>
            <a:endParaRPr lang="en-US" altLang="ko-Kore-KR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4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#translate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translateY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inline-block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background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skyblue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ko-KR" altLang="en-US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마우스 올릴 때 추가 변환 *</a:t>
            </a:r>
            <a:r>
              <a:rPr lang="en-US" altLang="ko-KR" sz="14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4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4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#rotate</a:t>
            </a:r>
            <a:r>
              <a:rPr lang="en-US" altLang="ko-Kore-KR" sz="14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:hover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rotate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80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deg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);}</a:t>
            </a:r>
          </a:p>
          <a:p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4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#skew</a:t>
            </a:r>
            <a:r>
              <a:rPr lang="en-US" altLang="ko-Kore-KR" sz="14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:hover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skew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deg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sz="14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60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deg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);}</a:t>
            </a:r>
          </a:p>
          <a:p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4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#translate</a:t>
            </a:r>
            <a:r>
              <a:rPr lang="en-US" altLang="ko-Kore-KR" sz="14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:hover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altLang="ko-Kore-KR" sz="14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altLang="ko-Kore-KR" sz="1400" b="0" dirty="0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translate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ore-KR" sz="14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altLang="ko-Kore-KR" sz="14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4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);}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4581CB-6973-B64D-95B9-C12AB3FB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894696"/>
            <a:ext cx="5257895" cy="4028584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67151A2D-024D-5A47-ABCC-10447BBFD2C9}"/>
              </a:ext>
            </a:extLst>
          </p:cNvPr>
          <p:cNvSpPr/>
          <p:nvPr/>
        </p:nvSpPr>
        <p:spPr>
          <a:xfrm>
            <a:off x="6096000" y="2082800"/>
            <a:ext cx="4051300" cy="927100"/>
          </a:xfrm>
          <a:prstGeom prst="frame">
            <a:avLst>
              <a:gd name="adj1" fmla="val 29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3723391-4600-8C4A-986E-6E158E7EDB7D}"/>
              </a:ext>
            </a:extLst>
          </p:cNvPr>
          <p:cNvCxnSpPr>
            <a:stCxn id="18" idx="1"/>
          </p:cNvCxnSpPr>
          <p:nvPr/>
        </p:nvCxnSpPr>
        <p:spPr>
          <a:xfrm flipH="1">
            <a:off x="2108200" y="2546350"/>
            <a:ext cx="3987800" cy="63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7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스포츠게시판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2460B-2E1E-DE4A-8F64-FB70CE67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874433"/>
            <a:ext cx="5439610" cy="44755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A43C1E-8FD3-4640-BC2F-CDF464E33C90}"/>
              </a:ext>
            </a:extLst>
          </p:cNvPr>
          <p:cNvSpPr txBox="1"/>
          <p:nvPr/>
        </p:nvSpPr>
        <p:spPr>
          <a:xfrm>
            <a:off x="6041118" y="1920851"/>
            <a:ext cx="5331075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&lt;style&gt;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브라우저 마진과 패딩 리셋 *</a:t>
            </a:r>
            <a:r>
              <a:rPr lang="en-US" altLang="ko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ko-KR" altLang="en-US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INPUT 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가리기 </a:t>
            </a:r>
            <a:r>
              <a:rPr lang="en-US" altLang="ko-KR" sz="105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display:none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을 해야 </a:t>
            </a:r>
            <a:r>
              <a:rPr lang="ko-KR" altLang="en-US" sz="105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왼쪽상단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05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목록표시가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사라짐*</a:t>
            </a:r>
            <a:r>
              <a:rPr lang="en-US" altLang="ko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*=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"slide"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 {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슬라이드 영역 </a:t>
            </a:r>
            <a:r>
              <a:rPr lang="en-US" altLang="ko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max-width</a:t>
            </a:r>
            <a:r>
              <a:rPr lang="ko-Kore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</a:t>
            </a:r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크기를 </a:t>
            </a:r>
            <a:r>
              <a:rPr lang="ko-KR" altLang="en-US" sz="105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조절가능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ko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max-width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1200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margin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auto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overflow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hidden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  <a:r>
              <a:rPr lang="en-US" altLang="ko-Kore-KR" sz="1050" dirty="0">
                <a:solidFill>
                  <a:srgbClr val="9A9B99"/>
                </a:solidFill>
                <a:latin typeface="Menlo" panose="020B0609030804020204" pitchFamily="49" charset="0"/>
              </a:rPr>
              <a:t> /* </a:t>
            </a:r>
            <a:r>
              <a:rPr lang="en-US" altLang="ko-Kore-KR" sz="1050" dirty="0" err="1">
                <a:solidFill>
                  <a:srgbClr val="9A9B99"/>
                </a:solidFill>
                <a:latin typeface="Menlo" panose="020B0609030804020204" pitchFamily="49" charset="0"/>
              </a:rPr>
              <a:t>overflow:hidden</a:t>
            </a:r>
            <a:r>
              <a:rPr lang="ko-KR" altLang="en-US" sz="1050" dirty="0">
                <a:solidFill>
                  <a:srgbClr val="9A9B99"/>
                </a:solidFill>
                <a:latin typeface="Menlo" panose="020B0609030804020204" pitchFamily="49" charset="0"/>
              </a:rPr>
              <a:t> </a:t>
            </a:r>
            <a:r>
              <a:rPr lang="ko-Kore-KR" altLang="en-US" sz="1050" dirty="0">
                <a:solidFill>
                  <a:srgbClr val="9A9B99"/>
                </a:solidFill>
                <a:latin typeface="Menlo" panose="020B0609030804020204" pitchFamily="49" charset="0"/>
              </a:rPr>
              <a:t>주변</a:t>
            </a:r>
            <a:r>
              <a:rPr lang="ko-KR" altLang="en-US" sz="1050" dirty="0">
                <a:solidFill>
                  <a:srgbClr val="9A9B99"/>
                </a:solidFill>
                <a:latin typeface="Menlo" panose="020B0609030804020204" pitchFamily="49" charset="0"/>
              </a:rPr>
              <a:t> 레이아웃 삭제 *</a:t>
            </a:r>
            <a:r>
              <a:rPr lang="en-US" altLang="ko-KR" sz="1050" dirty="0">
                <a:solidFill>
                  <a:srgbClr val="9A9B99"/>
                </a:solidFill>
                <a:latin typeface="Menlo" panose="020B0609030804020204" pitchFamily="49" charset="0"/>
              </a:rPr>
              <a:t>/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.section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white-space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nowrap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font-size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050" dirty="0">
                <a:solidFill>
                  <a:srgbClr val="9A9B99"/>
                </a:solidFill>
                <a:latin typeface="Menlo" panose="020B0609030804020204" pitchFamily="49" charset="0"/>
              </a:rPr>
              <a:t>/*</a:t>
            </a:r>
            <a:r>
              <a:rPr lang="ko-KR" altLang="en-US" sz="1050" dirty="0">
                <a:solidFill>
                  <a:srgbClr val="9A9B99"/>
                </a:solidFill>
                <a:latin typeface="Menlo" panose="020B0609030804020204" pitchFamily="49" charset="0"/>
              </a:rPr>
              <a:t> 슬라이드 </a:t>
            </a:r>
            <a:r>
              <a:rPr lang="en-US" altLang="ko-KR" sz="1050" dirty="0">
                <a:solidFill>
                  <a:srgbClr val="9A9B99"/>
                </a:solidFill>
                <a:latin typeface="Menlo" panose="020B0609030804020204" pitchFamily="49" charset="0"/>
              </a:rPr>
              <a:t>3</a:t>
            </a:r>
            <a:r>
              <a:rPr lang="ko-KR" altLang="en-US" sz="1050" dirty="0">
                <a:solidFill>
                  <a:srgbClr val="9A9B99"/>
                </a:solidFill>
                <a:latin typeface="Menlo" panose="020B0609030804020204" pitchFamily="49" charset="0"/>
              </a:rPr>
              <a:t>장을 한 </a:t>
            </a:r>
            <a:r>
              <a:rPr lang="ko-KR" altLang="en-US" sz="1050" dirty="0" err="1">
                <a:solidFill>
                  <a:srgbClr val="9A9B99"/>
                </a:solidFill>
                <a:latin typeface="Menlo" panose="020B0609030804020204" pitchFamily="49" charset="0"/>
              </a:rPr>
              <a:t>블록안에</a:t>
            </a:r>
            <a:r>
              <a:rPr lang="ko-KR" altLang="en-US" sz="1050" dirty="0">
                <a:solidFill>
                  <a:srgbClr val="9A9B99"/>
                </a:solidFill>
                <a:latin typeface="Menlo" panose="020B0609030804020204" pitchFamily="49" charset="0"/>
              </a:rPr>
              <a:t> 넣고 </a:t>
            </a:r>
            <a:r>
              <a:rPr lang="ko-KR" altLang="en-US" sz="1050" dirty="0" err="1">
                <a:solidFill>
                  <a:srgbClr val="9A9B99"/>
                </a:solidFill>
                <a:latin typeface="Menlo" panose="020B0609030804020204" pitchFamily="49" charset="0"/>
              </a:rPr>
              <a:t>중앙정렬</a:t>
            </a:r>
            <a:r>
              <a:rPr lang="en-US" altLang="ko-KR" sz="1050" dirty="0">
                <a:solidFill>
                  <a:srgbClr val="9A9B99"/>
                </a:solidFill>
                <a:latin typeface="Menlo" panose="020B0609030804020204" pitchFamily="49" charset="0"/>
              </a:rPr>
              <a:t>,transition</a:t>
            </a:r>
            <a:r>
              <a:rPr lang="ko-KR" altLang="en-US" sz="1050" dirty="0">
                <a:solidFill>
                  <a:srgbClr val="9A9B99"/>
                </a:solidFill>
                <a:latin typeface="Menlo" panose="020B0609030804020204" pitchFamily="49" charset="0"/>
              </a:rPr>
              <a:t>은 전환 설정</a:t>
            </a:r>
            <a:r>
              <a:rPr lang="en-US" altLang="ko-Kore-KR" sz="1050" dirty="0">
                <a:solidFill>
                  <a:srgbClr val="9A9B99"/>
                </a:solidFill>
                <a:latin typeface="Menlo" panose="020B0609030804020204" pitchFamily="49" charset="0"/>
              </a:rPr>
              <a:t> </a:t>
            </a:r>
            <a:r>
              <a:rPr lang="ko-KR" altLang="en-US" sz="1050" dirty="0">
                <a:solidFill>
                  <a:srgbClr val="9A9B99"/>
                </a:solidFill>
                <a:latin typeface="Menlo" panose="020B0609030804020204" pitchFamily="49" charset="0"/>
              </a:rPr>
              <a:t>*</a:t>
            </a:r>
            <a:r>
              <a:rPr lang="en-US" altLang="ko-KR" sz="1050" dirty="0">
                <a:solidFill>
                  <a:srgbClr val="9A9B99"/>
                </a:solidFill>
                <a:latin typeface="Menlo" panose="020B0609030804020204" pitchFamily="49" charset="0"/>
              </a:rPr>
              <a:t>/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.section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inline-block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vertical-align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middle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transition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.section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display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block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relative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overflow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hidden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 </a:t>
            </a:r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화살표 화면 밖으로 나가면 안보이도록 </a:t>
            </a:r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OVERFLOW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</a:t>
            </a:r>
            <a:r>
              <a:rPr lang="ko-KR" altLang="en-US" sz="105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가림처리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en-US" altLang="ko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width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좌우로 넘기는 </a:t>
            </a:r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버튼에 대한 스타일 *</a:t>
            </a:r>
            <a:r>
              <a:rPr lang="en-US" altLang="ko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label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absolute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z-index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top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translateY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-50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cursor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pointer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.section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.left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background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left.png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sz="105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/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no-repeat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 </a:t>
            </a:r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LEFT -</a:t>
            </a:r>
            <a:r>
              <a:rPr lang="en-US" altLang="ko-Kore-KR" sz="105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300px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화살표가 안보이게 되어있도록 준 스타일 *</a:t>
            </a:r>
            <a:r>
              <a:rPr lang="en-US" altLang="ko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.right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05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background</a:t>
            </a:r>
            <a:r>
              <a:rPr lang="en-US" altLang="ko-Kore-KR" sz="105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05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right.png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sz="105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/ 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n-US" altLang="ko-Kore-KR" sz="105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no-repeat</a:t>
            </a:r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 </a:t>
            </a:r>
            <a:r>
              <a:rPr lang="en-US" altLang="ko-Kore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RIGHT -</a:t>
            </a:r>
            <a:r>
              <a:rPr lang="en-US" altLang="ko-Kore-KR" sz="105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300px</a:t>
            </a:r>
            <a:r>
              <a:rPr lang="ko-KR" altLang="en-US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로 화살표가 안보이게 되어있도록 준 스타일 *</a:t>
            </a:r>
            <a:r>
              <a:rPr lang="en-US" altLang="ko-KR" sz="105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6AB7EA73-EE83-4F4D-BE35-5910B6206965}"/>
              </a:ext>
            </a:extLst>
          </p:cNvPr>
          <p:cNvSpPr/>
          <p:nvPr/>
        </p:nvSpPr>
        <p:spPr>
          <a:xfrm>
            <a:off x="5270500" y="3251200"/>
            <a:ext cx="292100" cy="3556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E22D94E0-5A7D-FC47-8C47-F3674A87D601}"/>
              </a:ext>
            </a:extLst>
          </p:cNvPr>
          <p:cNvSpPr/>
          <p:nvPr/>
        </p:nvSpPr>
        <p:spPr>
          <a:xfrm>
            <a:off x="819807" y="3251200"/>
            <a:ext cx="234293" cy="3556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25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스포츠게시판</a:t>
            </a:r>
          </a:p>
        </p:txBody>
      </p: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F0E5E9F-CC23-4641-9D5F-EBD49EBBC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380391"/>
              </p:ext>
            </p:extLst>
          </p:nvPr>
        </p:nvGraphicFramePr>
        <p:xfrm>
          <a:off x="533148" y="1422962"/>
          <a:ext cx="10706352" cy="4490180"/>
        </p:xfrm>
        <a:graphic>
          <a:graphicData uri="http://schemas.openxmlformats.org/drawingml/2006/table">
            <a:tbl>
              <a:tblPr/>
              <a:tblGrid>
                <a:gridCol w="5353176">
                  <a:extLst>
                    <a:ext uri="{9D8B030D-6E8A-4147-A177-3AD203B41FA5}">
                      <a16:colId xmlns:a16="http://schemas.microsoft.com/office/drawing/2014/main" val="3170145577"/>
                    </a:ext>
                  </a:extLst>
                </a:gridCol>
                <a:gridCol w="5353176">
                  <a:extLst>
                    <a:ext uri="{9D8B030D-6E8A-4147-A177-3AD203B41FA5}">
                      <a16:colId xmlns:a16="http://schemas.microsoft.com/office/drawing/2014/main" val="1086380406"/>
                    </a:ext>
                  </a:extLst>
                </a:gridCol>
              </a:tblGrid>
              <a:tr h="35955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rgbClr val="FFFFFF"/>
                          </a:solidFill>
                          <a:effectLst/>
                        </a:rPr>
                        <a:t>translate() </a:t>
                      </a:r>
                      <a:r>
                        <a:rPr lang="ko-KR" altLang="en-US" sz="1800" b="0">
                          <a:solidFill>
                            <a:srgbClr val="FFFFFF"/>
                          </a:solidFill>
                          <a:effectLst/>
                        </a:rPr>
                        <a:t>속성</a:t>
                      </a:r>
                    </a:p>
                  </a:txBody>
                  <a:tcPr marL="91723" marR="91723" marT="91723" marB="91723" anchor="ctr">
                    <a:lnL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80216"/>
                  </a:ext>
                </a:extLst>
              </a:tr>
              <a:tr h="1658351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rgbClr val="333333"/>
                          </a:solidFill>
                          <a:effectLst/>
                        </a:rPr>
                        <a:t>transform:translate()</a:t>
                      </a:r>
                    </a:p>
                  </a:txBody>
                  <a:tcPr marL="91723" marR="91723" marT="91723" marB="91723" anchor="ctr">
                    <a:lnL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translate (x, y) </a:t>
                      </a:r>
                      <a:r>
                        <a:rPr lang="ko-KR" altLang="en-US" sz="1800" dirty="0">
                          <a:effectLst/>
                        </a:rPr>
                        <a:t>함수는 요소를 왼쪽에서부터 </a:t>
                      </a:r>
                      <a:r>
                        <a:rPr lang="en-US" sz="1800" dirty="0">
                          <a:effectLst/>
                        </a:rPr>
                        <a:t>x</a:t>
                      </a:r>
                      <a:r>
                        <a:rPr lang="ko-KR" altLang="en-US" sz="1800" dirty="0">
                          <a:effectLst/>
                        </a:rPr>
                        <a:t>거리위에서부터 </a:t>
                      </a:r>
                      <a:r>
                        <a:rPr lang="en-US" sz="1800" dirty="0">
                          <a:effectLst/>
                        </a:rPr>
                        <a:t>x </a:t>
                      </a:r>
                      <a:r>
                        <a:rPr lang="ko-KR" altLang="en-US" sz="1800" dirty="0">
                          <a:effectLst/>
                        </a:rPr>
                        <a:t>거리만큼 상대적으로 위치를 정하거나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이동 및 재배치를 지정한다</a:t>
                      </a:r>
                      <a:r>
                        <a:rPr lang="en-US" altLang="ko-KR" sz="1800" dirty="0">
                          <a:effectLst/>
                        </a:rPr>
                        <a:t>. </a:t>
                      </a:r>
                      <a:r>
                        <a:rPr lang="en-US" sz="1800" dirty="0">
                          <a:effectLst/>
                        </a:rPr>
                        <a:t>Y </a:t>
                      </a:r>
                      <a:r>
                        <a:rPr lang="ko-KR" altLang="en-US" sz="1800" dirty="0">
                          <a:effectLst/>
                        </a:rPr>
                        <a:t>방향의 거리는 생략할 수 있지만</a:t>
                      </a:r>
                      <a:r>
                        <a:rPr lang="en-US" altLang="ko-KR" sz="1800" dirty="0">
                          <a:effectLst/>
                        </a:rPr>
                        <a:t>, </a:t>
                      </a:r>
                      <a:r>
                        <a:rPr lang="ko-KR" altLang="en-US" sz="1800" dirty="0">
                          <a:effectLst/>
                        </a:rPr>
                        <a:t>이 경우의 </a:t>
                      </a:r>
                      <a:r>
                        <a:rPr lang="en-US" sz="1800" dirty="0">
                          <a:effectLst/>
                        </a:rPr>
                        <a:t>Y</a:t>
                      </a:r>
                      <a:r>
                        <a:rPr lang="ko-KR" altLang="en-US" sz="1800" dirty="0">
                          <a:effectLst/>
                        </a:rPr>
                        <a:t>방향의 거리는 </a:t>
                      </a:r>
                      <a:r>
                        <a:rPr lang="en-US" altLang="ko-KR" sz="1800" dirty="0">
                          <a:effectLst/>
                        </a:rPr>
                        <a:t>"0"</a:t>
                      </a:r>
                      <a:r>
                        <a:rPr lang="ko-KR" altLang="en-US" sz="1800" dirty="0">
                          <a:effectLst/>
                        </a:rPr>
                        <a:t>이 된다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36689" marR="36689" marT="36689" marB="36689" anchor="ctr">
                    <a:lnL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34765"/>
                  </a:ext>
                </a:extLst>
              </a:tr>
              <a:tr h="601703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rgbClr val="333333"/>
                          </a:solidFill>
                          <a:effectLst/>
                        </a:rPr>
                        <a:t>transform:translateX()</a:t>
                      </a:r>
                    </a:p>
                  </a:txBody>
                  <a:tcPr marL="91723" marR="91723" marT="91723" marB="91723" anchor="ctr">
                    <a:lnL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translateX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ko-KR" altLang="en-US" sz="1800" dirty="0">
                          <a:effectLst/>
                        </a:rPr>
                        <a:t>거리</a:t>
                      </a:r>
                      <a:r>
                        <a:rPr lang="en-US" altLang="ko-KR" sz="1800" dirty="0">
                          <a:effectLst/>
                        </a:rPr>
                        <a:t>) </a:t>
                      </a:r>
                      <a:r>
                        <a:rPr lang="ko-KR" altLang="en-US" sz="1800" dirty="0">
                          <a:effectLst/>
                        </a:rPr>
                        <a:t>함수는 좌우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>
                          <a:effectLst/>
                        </a:rPr>
                        <a:t>수평 방향</a:t>
                      </a:r>
                      <a:r>
                        <a:rPr lang="en-US" altLang="ko-KR" sz="1800" dirty="0">
                          <a:effectLst/>
                        </a:rPr>
                        <a:t>)</a:t>
                      </a:r>
                      <a:r>
                        <a:rPr lang="ko-KR" altLang="en-US" sz="1800" dirty="0">
                          <a:effectLst/>
                        </a:rPr>
                        <a:t>의 이동 거리 값을 지정한다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36689" marR="36689" marT="36689" marB="36689" anchor="ctr">
                    <a:lnL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309004"/>
                  </a:ext>
                </a:extLst>
              </a:tr>
              <a:tr h="601703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rgbClr val="333333"/>
                          </a:solidFill>
                          <a:effectLst/>
                        </a:rPr>
                        <a:t>transform:translateY()</a:t>
                      </a:r>
                    </a:p>
                  </a:txBody>
                  <a:tcPr marL="91723" marR="91723" marT="91723" marB="91723" anchor="ctr">
                    <a:lnL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translateY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ko-KR" altLang="en-US" sz="1800" dirty="0">
                          <a:effectLst/>
                        </a:rPr>
                        <a:t>거리</a:t>
                      </a:r>
                      <a:r>
                        <a:rPr lang="en-US" altLang="ko-KR" sz="1800" dirty="0">
                          <a:effectLst/>
                        </a:rPr>
                        <a:t>) </a:t>
                      </a:r>
                      <a:r>
                        <a:rPr lang="ko-KR" altLang="en-US" sz="1800" dirty="0">
                          <a:effectLst/>
                        </a:rPr>
                        <a:t>함수는 상하</a:t>
                      </a:r>
                      <a:r>
                        <a:rPr lang="en-US" altLang="ko-KR" sz="1800" dirty="0">
                          <a:effectLst/>
                        </a:rPr>
                        <a:t>(</a:t>
                      </a:r>
                      <a:r>
                        <a:rPr lang="ko-KR" altLang="en-US" sz="1800" dirty="0">
                          <a:effectLst/>
                        </a:rPr>
                        <a:t>수직 방향</a:t>
                      </a:r>
                      <a:r>
                        <a:rPr lang="en-US" altLang="ko-KR" sz="1800" dirty="0">
                          <a:effectLst/>
                        </a:rPr>
                        <a:t>)</a:t>
                      </a:r>
                      <a:r>
                        <a:rPr lang="ko-KR" altLang="en-US" sz="1800" dirty="0">
                          <a:effectLst/>
                        </a:rPr>
                        <a:t>의 이동 거리 값을 지정한다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36689" marR="36689" marT="36689" marB="36689" anchor="ctr">
                    <a:lnL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605485"/>
                  </a:ext>
                </a:extLst>
              </a:tr>
              <a:tr h="1130027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rgbClr val="333333"/>
                          </a:solidFill>
                          <a:effectLst/>
                        </a:rPr>
                        <a:t>transform:translateZ()</a:t>
                      </a:r>
                    </a:p>
                  </a:txBody>
                  <a:tcPr marL="91723" marR="91723" marT="91723" marB="91723" anchor="ctr">
                    <a:lnL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effectLst/>
                        </a:rPr>
                        <a:t>translateZ</a:t>
                      </a:r>
                      <a:r>
                        <a:rPr lang="en-US" sz="1800" dirty="0">
                          <a:effectLst/>
                        </a:rPr>
                        <a:t>(</a:t>
                      </a:r>
                      <a:r>
                        <a:rPr lang="ko-KR" altLang="en-US" sz="1800" dirty="0">
                          <a:effectLst/>
                        </a:rPr>
                        <a:t>거리</a:t>
                      </a:r>
                      <a:r>
                        <a:rPr lang="en-US" altLang="ko-KR" sz="1800" dirty="0">
                          <a:effectLst/>
                        </a:rPr>
                        <a:t>) </a:t>
                      </a:r>
                      <a:r>
                        <a:rPr lang="ko-KR" altLang="en-US" sz="1800" dirty="0">
                          <a:effectLst/>
                        </a:rPr>
                        <a:t>함수는 </a:t>
                      </a:r>
                      <a:r>
                        <a:rPr lang="en-US" sz="1800" dirty="0">
                          <a:effectLst/>
                        </a:rPr>
                        <a:t>Z </a:t>
                      </a:r>
                      <a:r>
                        <a:rPr lang="ko-KR" altLang="en-US" sz="1800" dirty="0">
                          <a:effectLst/>
                        </a:rPr>
                        <a:t>방향의 거리로 이동을 지정한다</a:t>
                      </a:r>
                      <a:r>
                        <a:rPr lang="en-US" altLang="ko-KR" sz="1800" dirty="0">
                          <a:effectLst/>
                        </a:rPr>
                        <a:t>. </a:t>
                      </a:r>
                      <a:r>
                        <a:rPr lang="ko-KR" altLang="en-US" sz="1800" dirty="0">
                          <a:effectLst/>
                        </a:rPr>
                        <a:t>이 함수는 백분율 값으로 지정할 수 없다</a:t>
                      </a:r>
                      <a:r>
                        <a:rPr lang="en-US" altLang="ko-KR" sz="1800" dirty="0">
                          <a:effectLst/>
                        </a:rPr>
                        <a:t>. </a:t>
                      </a:r>
                      <a:r>
                        <a:rPr lang="ko-KR" altLang="en-US" sz="1800" dirty="0">
                          <a:effectLst/>
                        </a:rPr>
                        <a:t>백분율로 값을 지정해도 </a:t>
                      </a:r>
                      <a:r>
                        <a:rPr lang="en-US" altLang="ko-KR" sz="1800" dirty="0">
                          <a:effectLst/>
                        </a:rPr>
                        <a:t>"0"</a:t>
                      </a:r>
                      <a:r>
                        <a:rPr lang="ko-KR" altLang="en-US" sz="1800" dirty="0">
                          <a:effectLst/>
                        </a:rPr>
                        <a:t>이 된다</a:t>
                      </a:r>
                      <a:r>
                        <a:rPr lang="en-US" altLang="ko-KR" sz="1800" dirty="0">
                          <a:effectLst/>
                        </a:rPr>
                        <a:t>.</a:t>
                      </a:r>
                    </a:p>
                  </a:txBody>
                  <a:tcPr marL="36689" marR="36689" marT="36689" marB="36689" anchor="ctr">
                    <a:lnL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9B9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636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23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스포츠게시판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23315-C1DA-624C-8862-4981A3FE8E6B}"/>
              </a:ext>
            </a:extLst>
          </p:cNvPr>
          <p:cNvSpPr txBox="1"/>
          <p:nvPr/>
        </p:nvSpPr>
        <p:spPr>
          <a:xfrm>
            <a:off x="6043652" y="1828015"/>
            <a:ext cx="5328541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INPUT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이 체크되면 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변화값이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까지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전달되는 스타일 다음 화면을 넘긴 후의 위치 설정을 함 *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</a:p>
          <a:p>
            <a:r>
              <a:rPr lang="en-US" altLang="ko-Kore-KR" sz="1100" dirty="0">
                <a:solidFill>
                  <a:srgbClr val="9A9B99"/>
                </a:solidFill>
                <a:latin typeface="Menlo" panose="020B0609030804020204" pitchFamily="49" charset="0"/>
              </a:rPr>
              <a:t>/* </a:t>
            </a:r>
            <a:r>
              <a:rPr lang="ko-Kore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첫번째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 화면 이동거리를 </a:t>
            </a:r>
            <a:r>
              <a:rPr lang="en-US" altLang="ko-KR" sz="1100" dirty="0">
                <a:solidFill>
                  <a:srgbClr val="9A9B99"/>
                </a:solidFill>
                <a:latin typeface="Menlo" panose="020B0609030804020204" pitchFamily="49" charset="0"/>
              </a:rPr>
              <a:t>0</a:t>
            </a:r>
            <a:r>
              <a:rPr lang="ko-KR" altLang="en-US" sz="1100" dirty="0" err="1">
                <a:solidFill>
                  <a:srgbClr val="9A9B99"/>
                </a:solidFill>
                <a:latin typeface="Menlo" panose="020B0609030804020204" pitchFamily="49" charset="0"/>
              </a:rPr>
              <a:t>으로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 줘야 이동을 안 한 상태 가 됨 *</a:t>
            </a:r>
            <a:r>
              <a:rPr lang="en-US" altLang="ko-KR" sz="1100" dirty="0">
                <a:solidFill>
                  <a:srgbClr val="9A9B99"/>
                </a:solidFill>
                <a:latin typeface="Menlo" panose="020B0609030804020204" pitchFamily="49" charset="0"/>
              </a:rPr>
              <a:t>/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slide01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:checked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ko-KR" altLang="en-US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translateX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);}</a:t>
            </a:r>
          </a:p>
          <a:p>
            <a:r>
              <a:rPr lang="en-US" altLang="ko-Kore-KR" sz="1100" dirty="0">
                <a:solidFill>
                  <a:srgbClr val="9A9B99"/>
                </a:solidFill>
                <a:latin typeface="Menlo" panose="020B0609030804020204" pitchFamily="49" charset="0"/>
              </a:rPr>
              <a:t>/* </a:t>
            </a:r>
            <a:r>
              <a:rPr lang="ko-Kore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두번째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 화면 이동거리를 </a:t>
            </a:r>
            <a:r>
              <a:rPr lang="en-US" altLang="ko-KR" sz="1100" dirty="0">
                <a:solidFill>
                  <a:srgbClr val="9A9B99"/>
                </a:solidFill>
                <a:latin typeface="Menlo" panose="020B0609030804020204" pitchFamily="49" charset="0"/>
              </a:rPr>
              <a:t>-100%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로 세팅해야 다음 화면이 첫번째 화면과 동일한 위치에 설정 됨 *</a:t>
            </a:r>
            <a:r>
              <a:rPr lang="en-US" altLang="ko-KR" sz="1100" dirty="0">
                <a:solidFill>
                  <a:srgbClr val="9A9B99"/>
                </a:solidFill>
                <a:latin typeface="Menlo" panose="020B0609030804020204" pitchFamily="49" charset="0"/>
              </a:rPr>
              <a:t>/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.section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slide02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:checked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ko-KR" altLang="en-US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translateX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-100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);}</a:t>
            </a:r>
          </a:p>
          <a:p>
            <a:r>
              <a:rPr lang="en-US" altLang="ko-Kore-KR" sz="1100" dirty="0">
                <a:solidFill>
                  <a:srgbClr val="9A9B99"/>
                </a:solidFill>
                <a:latin typeface="Menlo" panose="020B0609030804020204" pitchFamily="49" charset="0"/>
              </a:rPr>
              <a:t>/* </a:t>
            </a:r>
            <a:r>
              <a:rPr lang="ko-Kore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세번째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 화면 이동거리를 </a:t>
            </a:r>
            <a:r>
              <a:rPr lang="en-US" altLang="ko-KR" sz="1100" dirty="0">
                <a:solidFill>
                  <a:srgbClr val="9A9B99"/>
                </a:solidFill>
                <a:latin typeface="Menlo" panose="020B0609030804020204" pitchFamily="49" charset="0"/>
              </a:rPr>
              <a:t>-200%</a:t>
            </a:r>
            <a:r>
              <a:rPr lang="ko-KR" altLang="en-US" sz="1100" dirty="0">
                <a:solidFill>
                  <a:srgbClr val="9A9B99"/>
                </a:solidFill>
                <a:latin typeface="Menlo" panose="020B0609030804020204" pitchFamily="49" charset="0"/>
              </a:rPr>
              <a:t>로 세팅해야 처음 화면과 동일한 위치에 설정 됨 *</a:t>
            </a:r>
            <a:r>
              <a:rPr lang="en-US" altLang="ko-KR" sz="1100" dirty="0">
                <a:solidFill>
                  <a:srgbClr val="9A9B99"/>
                </a:solidFill>
                <a:latin typeface="Menlo" panose="020B0609030804020204" pitchFamily="49" charset="0"/>
              </a:rPr>
              <a:t>/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.section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slide03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:checked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ko-KR" altLang="en-US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9872A2"/>
                </a:solidFill>
                <a:effectLst/>
                <a:latin typeface="Menlo" panose="020B0609030804020204" pitchFamily="49" charset="0"/>
              </a:rPr>
              <a:t>translateX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-200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);}</a:t>
            </a:r>
          </a:p>
          <a:p>
            <a:endParaRPr lang="en-US" altLang="ko-Kore-KR" sz="1100" dirty="0">
              <a:solidFill>
                <a:srgbClr val="C5C8C6"/>
              </a:solidFill>
              <a:latin typeface="Menlo" panose="020B0609030804020204" pitchFamily="49" charset="0"/>
            </a:endParaRPr>
          </a:p>
          <a:p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1356F2-2F85-AD49-84C3-988A53050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920851"/>
            <a:ext cx="5446366" cy="4470400"/>
          </a:xfrm>
          <a:prstGeom prst="rect">
            <a:avLst/>
          </a:prstGeom>
        </p:spPr>
      </p:pic>
      <p:sp>
        <p:nvSpPr>
          <p:cNvPr id="22" name="왼쪽 화살표[L] 21">
            <a:extLst>
              <a:ext uri="{FF2B5EF4-FFF2-40B4-BE49-F238E27FC236}">
                <a16:creationId xmlns:a16="http://schemas.microsoft.com/office/drawing/2014/main" id="{4414B4E2-CA4E-5042-B987-53C3CD8641CA}"/>
              </a:ext>
            </a:extLst>
          </p:cNvPr>
          <p:cNvSpPr/>
          <p:nvPr/>
        </p:nvSpPr>
        <p:spPr>
          <a:xfrm>
            <a:off x="1308100" y="2794000"/>
            <a:ext cx="4558329" cy="17780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88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스포츠게시판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40FB4-707C-5B40-963D-21ECEAD69E4C}"/>
              </a:ext>
            </a:extLst>
          </p:cNvPr>
          <p:cNvSpPr txBox="1"/>
          <p:nvPr/>
        </p:nvSpPr>
        <p:spPr>
          <a:xfrm>
            <a:off x="6012791" y="1929038"/>
            <a:ext cx="535940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INPUT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이 체크되면 </a:t>
            </a:r>
            <a:r>
              <a:rPr lang="ko-KR" altLang="en-US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변화값이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LEFT,RIGHT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에 전달되는 스타일 *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1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이 체크되면 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슬라이드의 왼쪽 화살표의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값이 변하면서 나타나도록 준 스타일 *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slide01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:checked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:nth-child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.left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transition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35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ease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 </a:t>
            </a: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1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이 체크되면 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슬라이드의 오른쪽 화살표의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값이 변하면서 나타나도록 준 스타일 *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slide01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:checked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:nth-child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.right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transition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35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ease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 </a:t>
            </a: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2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이 체크되면 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슬라이드의 왼쪽 화살표의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값이 변하면서 나타나도록 준 스타일 *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slide02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:checked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:nth-child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.left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transition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35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ease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 </a:t>
            </a: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2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이 체크되면 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슬라이드의 오른쪽 화살표의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값이 변하면서 나타나도록 준 스타일 *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slide02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:checked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:nth-child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.right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transition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35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ease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 </a:t>
            </a: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3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이 체크되면 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슬라이드의 왼쪽 화살표의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값이 변하면서 나타나도록 준 스타일 *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slide03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:checked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:nth-child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.left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transition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35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ease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/* 3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이 체크되면 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번 슬라이드의 오른쪽 화살표의 </a:t>
            </a:r>
            <a:r>
              <a:rPr lang="en-US" altLang="ko-Kore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ko-KR" altLang="en-US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값이 변하면서 나타나도록 준 스타일 *</a:t>
            </a:r>
            <a:r>
              <a:rPr lang="en-US" altLang="ko-KR" sz="1100" b="0" dirty="0">
                <a:solidFill>
                  <a:srgbClr val="9A9B99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section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slide03</a:t>
            </a:r>
            <a:r>
              <a:rPr lang="en-US" altLang="ko-Kore-KR" sz="11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:checked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~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li</a:t>
            </a:r>
            <a:r>
              <a:rPr lang="en-US" altLang="ko-Kore-KR" sz="11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:nth-child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altLang="ko-Kore-KR" sz="11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.right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right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px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transition</a:t>
            </a:r>
            <a:r>
              <a:rPr lang="en-US" altLang="ko-Kore-KR" sz="11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altLang="ko-Kore-KR" sz="1100" b="0" dirty="0" err="1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ko-Kore-KR" sz="11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35</a:t>
            </a:r>
            <a:r>
              <a:rPr lang="en-US" altLang="ko-Kore-KR" sz="1100" b="0" dirty="0" err="1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C7444A"/>
                </a:solidFill>
                <a:effectLst/>
                <a:latin typeface="Menlo" panose="020B0609030804020204" pitchFamily="49" charset="0"/>
              </a:rPr>
              <a:t>ease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altLang="ko-Kore-KR" sz="1100" b="0" dirty="0">
                <a:solidFill>
                  <a:srgbClr val="676867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altLang="ko-Kore-KR" sz="11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;}</a:t>
            </a:r>
          </a:p>
          <a:p>
            <a:r>
              <a:rPr lang="en-US" altLang="ko-Kore-KR" sz="11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&lt;/style&gt;</a:t>
            </a:r>
            <a:endParaRPr lang="en-US" altLang="ko-Kore-KR" sz="11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5A1DC6-6B0D-C244-B1AC-D15D9BA96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894696"/>
            <a:ext cx="5446367" cy="422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58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스포츠게시판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7BE97-614D-A94C-A3CA-BBE10FB52621}"/>
              </a:ext>
            </a:extLst>
          </p:cNvPr>
          <p:cNvSpPr txBox="1"/>
          <p:nvPr/>
        </p:nvSpPr>
        <p:spPr>
          <a:xfrm>
            <a:off x="6012791" y="1929038"/>
            <a:ext cx="61087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 </a:t>
            </a:r>
            <a:r>
              <a:rPr lang="en-US" altLang="ko-Kore-KR" sz="105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100px</a:t>
            </a:r>
            <a:r>
              <a:rPr lang="en-US" altLang="ko-Kore-KR" sz="105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;"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"section"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"radio"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"slide"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slide01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checked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"radio"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"slide"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slide02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&lt;input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"radio"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name=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"slide"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slide03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/>
            </a:r>
            <a:br>
              <a:rPr lang="en-US" altLang="ko-Kore-KR" sz="105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slidewrap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&lt;ul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slidelist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slide03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"left"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&gt;&lt;/label&gt;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12.png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slide02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"right"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&gt;&lt;/label&gt;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&lt;/a&gt;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slide01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"left"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&gt;&lt;/label&gt;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23.png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slide03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"right"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&gt;&lt;/label&gt;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&lt;/a&gt;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slide02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"left"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&gt;&lt;/label&gt;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05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img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05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34.png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&lt;label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for=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slide01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05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05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"right"</a:t>
            </a:r>
            <a:r>
              <a:rPr lang="en-US" altLang="ko-Kore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&gt;&lt;/label&gt;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05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…………</a:t>
            </a:r>
            <a:endParaRPr lang="en-US" altLang="ko-Kore-KR" sz="105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ECC667-E996-0646-B2C5-C1931276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894696"/>
            <a:ext cx="5446367" cy="422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8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화면 스타일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782643-BE14-B240-AE54-B6347213F1A2}"/>
              </a:ext>
            </a:extLst>
          </p:cNvPr>
          <p:cNvSpPr txBox="1"/>
          <p:nvPr/>
        </p:nvSpPr>
        <p:spPr>
          <a:xfrm>
            <a:off x="6106977" y="2351187"/>
            <a:ext cx="517102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&lt;!-- Bootstrap </a:t>
            </a:r>
            <a:r>
              <a:rPr lang="en-US" altLang="ko-Kore-KR" sz="1400" b="0" dirty="0" err="1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CDN</a:t>
            </a:r>
            <a:r>
              <a:rPr lang="en-US" altLang="ko-Kore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스타일 적용 </a:t>
            </a:r>
            <a:r>
              <a:rPr lang="en-US" altLang="ko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link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rel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"stylesheet"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maxcdn.bootstrapcdn.com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/bootstrap/4.1.0/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css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bootstrap.min.css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en-US" altLang="ko-Kore-KR" sz="1400" b="0" dirty="0" err="1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jquery</a:t>
            </a:r>
            <a:r>
              <a:rPr lang="en-US" altLang="ko-Kore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활용</a:t>
            </a:r>
            <a:r>
              <a:rPr lang="en-US" altLang="ko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ajax.googleapis.com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/ajax/libs/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jquery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/3.3.1/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jquery.min.js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altLang="ko-Kore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&lt;!--</a:t>
            </a:r>
            <a:r>
              <a:rPr lang="ko-KR" altLang="en-US" sz="1400" b="0" dirty="0" err="1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드롭다운을</a:t>
            </a:r>
            <a:r>
              <a:rPr lang="ko-KR" altLang="en-US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 활용하기 위한 링크 </a:t>
            </a:r>
            <a:r>
              <a:rPr lang="en-US" altLang="ko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cdnjs.cloudflare.com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/ajax/libs/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popper.js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/1.14.0/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umd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popper.min.js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altLang="ko-Kore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&lt;!--Bootstrap </a:t>
            </a:r>
            <a:r>
              <a:rPr lang="en-US" altLang="ko-Kore-KR" sz="1400" b="0" dirty="0" err="1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CDN</a:t>
            </a:r>
            <a:r>
              <a:rPr lang="en-US" altLang="ko-Kore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ko-KR" altLang="en-US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스타일 적용</a:t>
            </a:r>
            <a:r>
              <a:rPr lang="en-US" altLang="ko-KR" sz="1400" b="0" dirty="0">
                <a:solidFill>
                  <a:srgbClr val="7CA668"/>
                </a:solidFill>
                <a:effectLst/>
                <a:latin typeface="Menlo" panose="020B0609030804020204" pitchFamily="49" charset="0"/>
              </a:rPr>
              <a:t>--&gt;</a:t>
            </a:r>
            <a:endParaRPr lang="ko-KR" altLang="en-US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src</a:t>
            </a:r>
            <a:r>
              <a:rPr lang="en-US" altLang="ko-Kore-KR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maxcdn.bootstrapcdn.com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/bootstrap/4.1.0/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js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ko-Kore-KR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bootstrap.min.js</a:t>
            </a:r>
            <a:r>
              <a:rPr lang="en-US" altLang="ko-Kore-KR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-US" altLang="ko-Kore-KR" sz="1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script</a:t>
            </a:r>
            <a:r>
              <a:rPr lang="en-US" altLang="ko-Kore-KR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1475B-80DC-F342-9531-CAAA3A0D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3" y="1874431"/>
            <a:ext cx="5446366" cy="458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1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화면 스타일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71A50E-3807-C54A-8514-49881595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89" y="1986553"/>
            <a:ext cx="3076115" cy="4175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405346-F59B-D641-A989-A28510622962}"/>
              </a:ext>
            </a:extLst>
          </p:cNvPr>
          <p:cNvSpPr txBox="1"/>
          <p:nvPr/>
        </p:nvSpPr>
        <p:spPr>
          <a:xfrm>
            <a:off x="7624731" y="346991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/>
              <a:t>미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적용시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0475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메뉴 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5D45A0-C9C2-B140-BC96-D1992478050C}"/>
              </a:ext>
            </a:extLst>
          </p:cNvPr>
          <p:cNvSpPr txBox="1"/>
          <p:nvPr/>
        </p:nvSpPr>
        <p:spPr>
          <a:xfrm>
            <a:off x="2567940" y="430521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접었을</a:t>
            </a:r>
            <a:r>
              <a:rPr kumimoji="1" lang="ko-KR" altLang="en-US" dirty="0"/>
              <a:t> 경우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8C376F-087C-4242-BE17-3EFDF878E123}"/>
              </a:ext>
            </a:extLst>
          </p:cNvPr>
          <p:cNvSpPr txBox="1"/>
          <p:nvPr/>
        </p:nvSpPr>
        <p:spPr>
          <a:xfrm>
            <a:off x="2567940" y="280481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펼쳤을</a:t>
            </a:r>
            <a:r>
              <a:rPr kumimoji="1" lang="ko-KR" altLang="en-US" dirty="0"/>
              <a:t> 경우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F16BED-796E-1341-8BAA-5D3D66A12212}"/>
              </a:ext>
            </a:extLst>
          </p:cNvPr>
          <p:cNvSpPr txBox="1"/>
          <p:nvPr/>
        </p:nvSpPr>
        <p:spPr>
          <a:xfrm>
            <a:off x="6012791" y="1874432"/>
            <a:ext cx="5359402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&lt;nav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"navbar navbar-expand-md 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bg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-dark navbar-dark fixed-top shadow-lg"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altLang="ko-Kore-KR" sz="800" dirty="0">
                <a:solidFill>
                  <a:srgbClr val="6089B4"/>
                </a:solidFill>
                <a:latin typeface="Menlo" panose="020B0609030804020204" pitchFamily="49" charset="0"/>
              </a:rPr>
              <a:t>&lt;a</a:t>
            </a:r>
            <a:r>
              <a:rPr lang="en-US" altLang="ko-Kore-KR" sz="800" dirty="0">
                <a:solidFill>
                  <a:srgbClr val="D0B344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800" dirty="0" err="1">
                <a:solidFill>
                  <a:srgbClr val="D0B344"/>
                </a:solidFill>
                <a:latin typeface="Menlo" panose="020B0609030804020204" pitchFamily="49" charset="0"/>
              </a:rPr>
              <a:t>href</a:t>
            </a:r>
            <a:r>
              <a:rPr lang="en-US" altLang="ko-Kore-KR" sz="800" dirty="0">
                <a:solidFill>
                  <a:srgbClr val="D0B344"/>
                </a:solidFill>
                <a:latin typeface="Menlo" panose="020B0609030804020204" pitchFamily="49" charset="0"/>
              </a:rPr>
              <a:t>=</a:t>
            </a:r>
            <a:r>
              <a:rPr lang="en-US" altLang="ko-Kore-KR" sz="800" dirty="0">
                <a:solidFill>
                  <a:srgbClr val="9AA83A"/>
                </a:solidFill>
                <a:latin typeface="Menlo" panose="020B0609030804020204" pitchFamily="49" charset="0"/>
              </a:rPr>
              <a:t>"</a:t>
            </a:r>
            <a:r>
              <a:rPr lang="en-US" altLang="ko-Kore-KR" sz="800" dirty="0" err="1">
                <a:solidFill>
                  <a:srgbClr val="9AA83A"/>
                </a:solidFill>
                <a:latin typeface="Menlo" panose="020B0609030804020204" pitchFamily="49" charset="0"/>
              </a:rPr>
              <a:t>index.html</a:t>
            </a:r>
            <a:r>
              <a:rPr lang="en-US" altLang="ko-Kore-KR" sz="800" dirty="0">
                <a:solidFill>
                  <a:srgbClr val="9AA83A"/>
                </a:solidFill>
                <a:latin typeface="Menlo" panose="020B0609030804020204" pitchFamily="49" charset="0"/>
              </a:rPr>
              <a:t>"</a:t>
            </a:r>
            <a:r>
              <a:rPr lang="en-US" altLang="ko-Kore-KR" sz="800" dirty="0">
                <a:solidFill>
                  <a:srgbClr val="6089B4"/>
                </a:solidFill>
                <a:latin typeface="Menlo" panose="020B0609030804020204" pitchFamily="49" charset="0"/>
              </a:rPr>
              <a:t>&gt;&lt;</a:t>
            </a:r>
            <a:r>
              <a:rPr lang="en-US" altLang="ko-Kore-KR" sz="800" dirty="0" err="1">
                <a:solidFill>
                  <a:srgbClr val="6089B4"/>
                </a:solidFill>
                <a:latin typeface="Menlo" panose="020B0609030804020204" pitchFamily="49" charset="0"/>
              </a:rPr>
              <a:t>img</a:t>
            </a:r>
            <a:r>
              <a:rPr lang="en-US" altLang="ko-Kore-KR" sz="800" dirty="0">
                <a:solidFill>
                  <a:srgbClr val="D0B344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800" dirty="0" err="1">
                <a:solidFill>
                  <a:srgbClr val="D0B344"/>
                </a:solidFill>
                <a:latin typeface="Menlo" panose="020B0609030804020204" pitchFamily="49" charset="0"/>
              </a:rPr>
              <a:t>src</a:t>
            </a:r>
            <a:r>
              <a:rPr lang="en-US" altLang="ko-Kore-KR" sz="800" dirty="0">
                <a:solidFill>
                  <a:srgbClr val="D0B344"/>
                </a:solidFill>
                <a:latin typeface="Menlo" panose="020B0609030804020204" pitchFamily="49" charset="0"/>
              </a:rPr>
              <a:t>=</a:t>
            </a:r>
            <a:r>
              <a:rPr lang="en-US" altLang="ko-Kore-KR" sz="800" dirty="0">
                <a:solidFill>
                  <a:srgbClr val="9AA83A"/>
                </a:solidFill>
                <a:latin typeface="Menlo" panose="020B0609030804020204" pitchFamily="49" charset="0"/>
              </a:rPr>
              <a:t>"</a:t>
            </a:r>
            <a:r>
              <a:rPr lang="en-US" altLang="ko-Kore-KR" sz="800" dirty="0" err="1">
                <a:solidFill>
                  <a:srgbClr val="9AA83A"/>
                </a:solidFill>
                <a:latin typeface="Menlo" panose="020B0609030804020204" pitchFamily="49" charset="0"/>
              </a:rPr>
              <a:t>logo.png</a:t>
            </a:r>
            <a:r>
              <a:rPr lang="en-US" altLang="ko-Kore-KR" sz="800" dirty="0">
                <a:solidFill>
                  <a:srgbClr val="9AA83A"/>
                </a:solidFill>
                <a:latin typeface="Menlo" panose="020B0609030804020204" pitchFamily="49" charset="0"/>
              </a:rPr>
              <a:t>"</a:t>
            </a:r>
            <a:r>
              <a:rPr lang="en-US" altLang="ko-Kore-KR" sz="800" dirty="0">
                <a:solidFill>
                  <a:srgbClr val="D0B344"/>
                </a:solidFill>
                <a:latin typeface="Menlo" panose="020B0609030804020204" pitchFamily="49" charset="0"/>
              </a:rPr>
              <a:t> alt=</a:t>
            </a:r>
            <a:r>
              <a:rPr lang="en-US" altLang="ko-Kore-KR" sz="800" dirty="0">
                <a:solidFill>
                  <a:srgbClr val="9AA83A"/>
                </a:solidFill>
                <a:latin typeface="Menlo" panose="020B0609030804020204" pitchFamily="49" charset="0"/>
              </a:rPr>
              <a:t>"logo"</a:t>
            </a:r>
            <a:r>
              <a:rPr lang="en-US" altLang="ko-Kore-KR" sz="800" dirty="0">
                <a:solidFill>
                  <a:srgbClr val="D0B344"/>
                </a:solidFill>
                <a:latin typeface="Menlo" panose="020B0609030804020204" pitchFamily="49" charset="0"/>
              </a:rPr>
              <a:t> </a:t>
            </a:r>
            <a:r>
              <a:rPr lang="en-US" altLang="ko-Kore-KR" sz="800" dirty="0" err="1">
                <a:solidFill>
                  <a:srgbClr val="D0B344"/>
                </a:solidFill>
                <a:latin typeface="Menlo" panose="020B0609030804020204" pitchFamily="49" charset="0"/>
              </a:rPr>
              <a:t>href</a:t>
            </a:r>
            <a:r>
              <a:rPr lang="en-US" altLang="ko-Kore-KR" sz="800" dirty="0">
                <a:solidFill>
                  <a:srgbClr val="6089B4"/>
                </a:solidFill>
                <a:latin typeface="Menlo" panose="020B0609030804020204" pitchFamily="49" charset="0"/>
              </a:rPr>
              <a:t>&gt;&lt;/a&gt;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"navbar-brand"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index.html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ore-KR" sz="8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CitaCampus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&lt;button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"navbar-toggler"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type=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"button"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data-toggle=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"collapse"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data-target=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"#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navMenu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&lt;span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"navbar-toggler-icon"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&gt;&lt;/span&gt;</a:t>
            </a:r>
            <a:r>
              <a:rPr lang="en-US" altLang="ko-Kore-KR" sz="8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&lt;/button&gt;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&lt;div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"collapse navbar-collapse"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navMenu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&lt;ul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"navbar-nav"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"nav-item"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board_main.html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"nav-link"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8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자유게시판</a:t>
            </a:r>
            <a:r>
              <a:rPr lang="en-US" altLang="ko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"nav-item"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board_humor.html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"nav-link"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8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유머게시판</a:t>
            </a:r>
            <a:r>
              <a:rPr lang="en-US" altLang="ko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"nav-item"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board_policy.html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"nav-link"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8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정치게시판</a:t>
            </a:r>
            <a:r>
              <a:rPr lang="en-US" altLang="ko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"nav-item"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board_sports.html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"nav-link"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8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스포츠게시판</a:t>
            </a:r>
            <a:r>
              <a:rPr lang="en-US" altLang="ko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&lt;/ul&gt;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&lt;ul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"navbar-nav ml-auto"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"nav-item"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login.html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"nav-link"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8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로그인</a:t>
            </a:r>
            <a:r>
              <a:rPr lang="en-US" altLang="ko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"nav-item"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join.html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"nav-link"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8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회원가입</a:t>
            </a:r>
            <a:r>
              <a:rPr lang="en-US" altLang="ko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"nav-item"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modify_user.html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"nav-link"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8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정보수정</a:t>
            </a:r>
            <a:r>
              <a:rPr lang="en-US" altLang="ko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&lt;li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"nav-item"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&lt;a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ore-KR" sz="800" b="0" dirty="0" err="1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index.html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8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8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"nav-link"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8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로그아웃</a:t>
            </a:r>
            <a:r>
              <a:rPr lang="en-US" altLang="ko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a&gt;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&lt;/li&gt;&lt;/ul&gt;&lt;/div&gt;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8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&lt;/nav&gt;</a:t>
            </a:r>
            <a:endParaRPr lang="en-US" altLang="ko-Kore-KR" sz="8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C5ED35A9-FC90-F74C-83A6-7DF194EDC241}"/>
              </a:ext>
            </a:extLst>
          </p:cNvPr>
          <p:cNvSpPr/>
          <p:nvPr/>
        </p:nvSpPr>
        <p:spPr>
          <a:xfrm>
            <a:off x="6096000" y="2155371"/>
            <a:ext cx="4191000" cy="46808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1FDB8CD-A827-4343-A974-9F4EEB00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3" y="1919040"/>
            <a:ext cx="5446366" cy="6604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3A748E-C9D6-E24C-BD8C-460EF49CE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" y="3330865"/>
            <a:ext cx="5446366" cy="685800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2E8BBD24-12B7-E041-AFDC-DDB4340FCB87}"/>
              </a:ext>
            </a:extLst>
          </p:cNvPr>
          <p:cNvSpPr/>
          <p:nvPr/>
        </p:nvSpPr>
        <p:spPr>
          <a:xfrm>
            <a:off x="420063" y="3429000"/>
            <a:ext cx="617167" cy="58766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9EC4B37C-BCB2-DF4C-B02B-0917F98AB71A}"/>
              </a:ext>
            </a:extLst>
          </p:cNvPr>
          <p:cNvSpPr/>
          <p:nvPr/>
        </p:nvSpPr>
        <p:spPr>
          <a:xfrm>
            <a:off x="6096000" y="2047164"/>
            <a:ext cx="3825922" cy="21836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7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메뉴 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95D2B-2975-184E-9661-1180C49C8DBF}"/>
              </a:ext>
            </a:extLst>
          </p:cNvPr>
          <p:cNvSpPr txBox="1"/>
          <p:nvPr/>
        </p:nvSpPr>
        <p:spPr>
          <a:xfrm>
            <a:off x="6095650" y="1920851"/>
            <a:ext cx="527654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0" dirty="0">
                <a:effectLst/>
                <a:latin typeface="+mj-ea"/>
                <a:ea typeface="+mj-ea"/>
              </a:rPr>
              <a:t>bootstrap 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스타일</a:t>
            </a:r>
          </a:p>
          <a:p>
            <a:r>
              <a:rPr lang="en-US" altLang="ko-Kore-KR" sz="1400" b="0" dirty="0">
                <a:effectLst/>
                <a:latin typeface="+mj-ea"/>
                <a:ea typeface="+mj-ea"/>
              </a:rPr>
              <a:t>navbar:</a:t>
            </a:r>
            <a:r>
              <a:rPr lang="ko-KR" altLang="en-US" sz="1400" b="0" dirty="0" err="1">
                <a:effectLst/>
                <a:latin typeface="+mj-ea"/>
                <a:ea typeface="+mj-ea"/>
              </a:rPr>
              <a:t>메뉴바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 스타일 생성</a:t>
            </a:r>
          </a:p>
          <a:p>
            <a:r>
              <a:rPr lang="en-US" altLang="ko-Kore-KR" sz="1400" b="0" dirty="0">
                <a:effectLst/>
                <a:latin typeface="+mj-ea"/>
                <a:ea typeface="+mj-ea"/>
              </a:rPr>
              <a:t>navbar-expand-md: 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메뉴 </a:t>
            </a:r>
            <a:r>
              <a:rPr lang="ko-KR" altLang="en-US" sz="1400" b="0" dirty="0" err="1">
                <a:effectLst/>
                <a:latin typeface="+mj-ea"/>
                <a:ea typeface="+mj-ea"/>
              </a:rPr>
              <a:t>상단바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 내용 일괄 출력</a:t>
            </a:r>
            <a:r>
              <a:rPr lang="en-US" altLang="ko-KR" sz="1400" b="0" dirty="0">
                <a:effectLst/>
                <a:latin typeface="+mj-ea"/>
                <a:ea typeface="+mj-ea"/>
              </a:rPr>
              <a:t>, 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공간이 줄어들면 </a:t>
            </a:r>
            <a:r>
              <a:rPr lang="en-US" altLang="ko-Kore-KR" sz="1400" b="0" dirty="0" err="1">
                <a:effectLst/>
                <a:latin typeface="+mj-ea"/>
                <a:ea typeface="+mj-ea"/>
              </a:rPr>
              <a:t>dropbox</a:t>
            </a:r>
            <a:r>
              <a:rPr lang="en-US" altLang="ko-Kore-KR" sz="1400" b="0" dirty="0">
                <a:effectLst/>
                <a:latin typeface="+mj-ea"/>
                <a:ea typeface="+mj-ea"/>
              </a:rPr>
              <a:t> 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형태로 변환</a:t>
            </a:r>
          </a:p>
          <a:p>
            <a:r>
              <a:rPr lang="en-US" altLang="ko-Kore-KR" sz="1400" b="0" dirty="0" err="1">
                <a:effectLst/>
                <a:latin typeface="+mj-ea"/>
                <a:ea typeface="+mj-ea"/>
              </a:rPr>
              <a:t>bg</a:t>
            </a:r>
            <a:r>
              <a:rPr lang="en-US" altLang="ko-Kore-KR" sz="1400" b="0" dirty="0">
                <a:effectLst/>
                <a:latin typeface="+mj-ea"/>
                <a:ea typeface="+mj-ea"/>
              </a:rPr>
              <a:t>-dark : </a:t>
            </a:r>
            <a:r>
              <a:rPr lang="ko-KR" altLang="en-US" sz="1400" b="0" dirty="0" err="1">
                <a:effectLst/>
                <a:latin typeface="+mj-ea"/>
                <a:ea typeface="+mj-ea"/>
              </a:rPr>
              <a:t>메뉴바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 배경색</a:t>
            </a:r>
          </a:p>
          <a:p>
            <a:r>
              <a:rPr lang="en-US" altLang="ko-Kore-KR" sz="1400" b="0" dirty="0">
                <a:effectLst/>
                <a:latin typeface="+mj-ea"/>
                <a:ea typeface="+mj-ea"/>
              </a:rPr>
              <a:t>navbar-dark : </a:t>
            </a:r>
            <a:r>
              <a:rPr lang="ko-KR" altLang="en-US" sz="1400" b="0" dirty="0" err="1">
                <a:effectLst/>
                <a:latin typeface="+mj-ea"/>
                <a:ea typeface="+mj-ea"/>
              </a:rPr>
              <a:t>메뉴바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 글자 색상</a:t>
            </a:r>
          </a:p>
          <a:p>
            <a:r>
              <a:rPr lang="en-US" altLang="ko-Kore-KR" sz="1400" b="0" dirty="0">
                <a:effectLst/>
                <a:latin typeface="+mj-ea"/>
                <a:ea typeface="+mj-ea"/>
              </a:rPr>
              <a:t>fixed-top : 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스크롤을 내려도 항상 상단에 </a:t>
            </a:r>
            <a:r>
              <a:rPr lang="ko-KR" altLang="en-US" sz="1400" b="0" dirty="0" err="1">
                <a:effectLst/>
                <a:latin typeface="+mj-ea"/>
                <a:ea typeface="+mj-ea"/>
              </a:rPr>
              <a:t>메뉴바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 존재</a:t>
            </a:r>
          </a:p>
          <a:p>
            <a:r>
              <a:rPr lang="en-US" altLang="ko-Kore-KR" sz="1400" b="0" dirty="0">
                <a:effectLst/>
                <a:latin typeface="+mj-ea"/>
                <a:ea typeface="+mj-ea"/>
              </a:rPr>
              <a:t>shadow-lg : </a:t>
            </a:r>
            <a:r>
              <a:rPr lang="ko-KR" altLang="en-US" sz="1400" b="0" dirty="0" err="1">
                <a:effectLst/>
                <a:latin typeface="+mj-ea"/>
                <a:ea typeface="+mj-ea"/>
              </a:rPr>
              <a:t>메뉴바에</a:t>
            </a:r>
            <a:r>
              <a:rPr lang="ko-KR" altLang="en-US" sz="1400" b="0" dirty="0">
                <a:effectLst/>
                <a:latin typeface="+mj-ea"/>
                <a:ea typeface="+mj-ea"/>
              </a:rPr>
              <a:t> 그림자 생성</a:t>
            </a:r>
            <a:endParaRPr lang="en-US" altLang="ko-KR" sz="1400" b="0" dirty="0">
              <a:effectLst/>
              <a:latin typeface="+mj-ea"/>
              <a:ea typeface="+mj-ea"/>
            </a:endParaRPr>
          </a:p>
          <a:p>
            <a:r>
              <a:rPr lang="en-US" altLang="ko-Kore-KR" sz="1400" dirty="0">
                <a:latin typeface="+mj-ea"/>
                <a:ea typeface="+mj-ea"/>
              </a:rPr>
              <a:t>navbar-brand : </a:t>
            </a:r>
            <a:r>
              <a:rPr lang="ko-KR" altLang="en-US" sz="1400" dirty="0">
                <a:latin typeface="+mj-ea"/>
                <a:ea typeface="+mj-ea"/>
              </a:rPr>
              <a:t>상호명 전용 스타일</a:t>
            </a:r>
          </a:p>
          <a:p>
            <a:r>
              <a:rPr lang="en-US" altLang="ko-Kore-KR" sz="1400" dirty="0">
                <a:latin typeface="+mj-ea"/>
                <a:ea typeface="+mj-ea"/>
              </a:rPr>
              <a:t>navbar-toggler : </a:t>
            </a:r>
            <a:r>
              <a:rPr lang="ko-KR" altLang="en-US" sz="1400" dirty="0">
                <a:latin typeface="+mj-ea"/>
                <a:ea typeface="+mj-ea"/>
              </a:rPr>
              <a:t>축소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ore-KR" sz="1400" dirty="0">
                <a:latin typeface="+mj-ea"/>
                <a:ea typeface="+mj-ea"/>
              </a:rPr>
              <a:t>collapse) </a:t>
            </a:r>
            <a:r>
              <a:rPr lang="ko-KR" altLang="en-US" sz="1400" dirty="0">
                <a:latin typeface="+mj-ea"/>
                <a:ea typeface="+mj-ea"/>
              </a:rPr>
              <a:t>동작과 </a:t>
            </a:r>
            <a:r>
              <a:rPr lang="ko-KR" altLang="en-US" sz="1400" dirty="0" err="1">
                <a:latin typeface="+mj-ea"/>
                <a:ea typeface="+mj-ea"/>
              </a:rPr>
              <a:t>토글</a:t>
            </a:r>
            <a:r>
              <a:rPr lang="ko-KR" altLang="en-US" sz="1400" dirty="0">
                <a:latin typeface="+mj-ea"/>
                <a:ea typeface="+mj-ea"/>
              </a:rPr>
              <a:t> 동작 지원</a:t>
            </a:r>
          </a:p>
          <a:p>
            <a:r>
              <a:rPr lang="en-US" altLang="ko-Kore-KR" sz="1400" dirty="0">
                <a:latin typeface="+mj-ea"/>
                <a:ea typeface="+mj-ea"/>
              </a:rPr>
              <a:t>navbar-collapse : </a:t>
            </a:r>
            <a:r>
              <a:rPr lang="ko-KR" altLang="en-US" sz="1400" dirty="0">
                <a:latin typeface="+mj-ea"/>
                <a:ea typeface="+mj-ea"/>
              </a:rPr>
              <a:t>인터넷 창 너비에 따라 </a:t>
            </a:r>
            <a:r>
              <a:rPr lang="ko-KR" altLang="en-US" sz="1400" dirty="0" err="1">
                <a:latin typeface="+mj-ea"/>
                <a:ea typeface="+mj-ea"/>
              </a:rPr>
              <a:t>메뉴바가</a:t>
            </a:r>
            <a:r>
              <a:rPr lang="ko-KR" altLang="en-US" sz="1400" dirty="0">
                <a:latin typeface="+mj-ea"/>
                <a:ea typeface="+mj-ea"/>
              </a:rPr>
              <a:t> 자동으로 접히는 클래스</a:t>
            </a:r>
          </a:p>
          <a:p>
            <a:r>
              <a:rPr lang="en-US" altLang="ko-Kore-KR" sz="1400" dirty="0">
                <a:latin typeface="+mj-ea"/>
                <a:ea typeface="+mj-ea"/>
              </a:rPr>
              <a:t>navbar-nav : </a:t>
            </a:r>
            <a:r>
              <a:rPr lang="ko-KR" altLang="en-US" sz="1400" dirty="0" err="1">
                <a:latin typeface="+mj-ea"/>
                <a:ea typeface="+mj-ea"/>
              </a:rPr>
              <a:t>메뉴바가</a:t>
            </a:r>
            <a:r>
              <a:rPr lang="ko-KR" altLang="en-US" sz="1400" dirty="0">
                <a:latin typeface="+mj-ea"/>
                <a:ea typeface="+mj-ea"/>
              </a:rPr>
              <a:t> 가로 정렬 되도록 하는 클래스</a:t>
            </a:r>
          </a:p>
          <a:p>
            <a:r>
              <a:rPr lang="en-US" altLang="ko-Kore-KR" sz="1400" dirty="0">
                <a:latin typeface="+mj-ea"/>
                <a:ea typeface="+mj-ea"/>
              </a:rPr>
              <a:t>nav-link : </a:t>
            </a:r>
            <a:r>
              <a:rPr lang="ko-KR" altLang="en-US" sz="1400" dirty="0">
                <a:latin typeface="+mj-ea"/>
                <a:ea typeface="+mj-ea"/>
              </a:rPr>
              <a:t>링크가 걸린 요소의 스타일을 조절하는 클래스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>
                <a:latin typeface="+mj-ea"/>
                <a:ea typeface="+mj-ea"/>
              </a:rPr>
              <a:t>nav-item : </a:t>
            </a:r>
            <a:r>
              <a:rPr lang="ko-KR" altLang="en-US" sz="1400" dirty="0">
                <a:latin typeface="+mj-ea"/>
                <a:ea typeface="+mj-ea"/>
              </a:rPr>
              <a:t>목록을 아이템 박스로 묶음</a:t>
            </a:r>
          </a:p>
          <a:p>
            <a:r>
              <a:rPr lang="en-US" altLang="ko-Kore-KR" sz="1400" dirty="0">
                <a:latin typeface="+mj-ea"/>
                <a:ea typeface="+mj-ea"/>
              </a:rPr>
              <a:t>ml-auto : </a:t>
            </a:r>
            <a:r>
              <a:rPr lang="ko-KR" altLang="en-US" sz="1400" dirty="0">
                <a:latin typeface="+mj-ea"/>
                <a:ea typeface="+mj-ea"/>
              </a:rPr>
              <a:t>해당 클래스 우측 정렬</a:t>
            </a:r>
          </a:p>
          <a:p>
            <a:endParaRPr lang="en-US" altLang="ko-KR" sz="14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6AA194-5868-264B-83CA-0A94660C3E6E}"/>
              </a:ext>
            </a:extLst>
          </p:cNvPr>
          <p:cNvSpPr txBox="1"/>
          <p:nvPr/>
        </p:nvSpPr>
        <p:spPr>
          <a:xfrm>
            <a:off x="2567940" y="430521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접었을</a:t>
            </a:r>
            <a:r>
              <a:rPr kumimoji="1" lang="ko-KR" altLang="en-US" dirty="0"/>
              <a:t> 경우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B9328-CBA9-9643-AE3C-EB326B92BADD}"/>
              </a:ext>
            </a:extLst>
          </p:cNvPr>
          <p:cNvSpPr txBox="1"/>
          <p:nvPr/>
        </p:nvSpPr>
        <p:spPr>
          <a:xfrm>
            <a:off x="2567940" y="280481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펼쳤을</a:t>
            </a:r>
            <a:r>
              <a:rPr kumimoji="1" lang="ko-KR" altLang="en-US" dirty="0"/>
              <a:t> 경우</a:t>
            </a:r>
            <a:endParaRPr kumimoji="1" lang="ko-Kore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9192515-5B22-C842-B50A-F0589D2A1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03" y="1919040"/>
            <a:ext cx="5446366" cy="6604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1282190-9BCF-874F-8152-6EB02C76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" y="3330865"/>
            <a:ext cx="544636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1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미니 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998871-BE87-024D-A81F-C2D04167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7" y="1892943"/>
            <a:ext cx="4741917" cy="45784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F753C0-3287-CF47-9B80-51A9CE8EA5C2}"/>
              </a:ext>
            </a:extLst>
          </p:cNvPr>
          <p:cNvSpPr txBox="1"/>
          <p:nvPr/>
        </p:nvSpPr>
        <p:spPr>
          <a:xfrm>
            <a:off x="6012791" y="2006537"/>
            <a:ext cx="527654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9A9B99"/>
                </a:solidFill>
                <a:latin typeface="Menlo" panose="020B0609030804020204" pitchFamily="49" charset="0"/>
              </a:rPr>
              <a:t>&lt;!–</a:t>
            </a:r>
            <a:r>
              <a:rPr lang="en-US" altLang="ko-Kore-KR" sz="1600" dirty="0">
                <a:solidFill>
                  <a:srgbClr val="9A9B99"/>
                </a:solidFill>
                <a:latin typeface="Menlo" panose="020B0609030804020204" pitchFamily="49" charset="0"/>
              </a:rPr>
              <a:t> container </a:t>
            </a:r>
            <a:r>
              <a:rPr lang="ko-Kore-KR" altLang="en-US" sz="1600" dirty="0">
                <a:solidFill>
                  <a:srgbClr val="9A9B99"/>
                </a:solidFill>
                <a:latin typeface="Menlo" panose="020B0609030804020204" pitchFamily="49" charset="0"/>
              </a:rPr>
              <a:t>고정형</a:t>
            </a:r>
            <a:r>
              <a:rPr lang="ko-KR" altLang="en-US" sz="1600" dirty="0">
                <a:solidFill>
                  <a:srgbClr val="9A9B99"/>
                </a:solidFill>
                <a:latin typeface="Menlo" panose="020B0609030804020204" pitchFamily="49" charset="0"/>
              </a:rPr>
              <a:t> 틀</a:t>
            </a:r>
            <a:r>
              <a:rPr lang="en-US" altLang="ko-KR" sz="1600" dirty="0">
                <a:solidFill>
                  <a:srgbClr val="9A9B99"/>
                </a:solidFill>
                <a:latin typeface="Menlo" panose="020B0609030804020204" pitchFamily="49" charset="0"/>
              </a:rPr>
              <a:t>,</a:t>
            </a:r>
            <a:r>
              <a:rPr lang="ko-KR" altLang="en-US" sz="1600" dirty="0">
                <a:solidFill>
                  <a:srgbClr val="9A9B99"/>
                </a:solidFill>
                <a:latin typeface="Menlo" panose="020B0609030804020204" pitchFamily="49" charset="0"/>
              </a:rPr>
              <a:t> 마진 </a:t>
            </a:r>
            <a:r>
              <a:rPr lang="en-US" altLang="ko-KR" sz="1600" dirty="0">
                <a:solidFill>
                  <a:srgbClr val="9A9B99"/>
                </a:solidFill>
                <a:latin typeface="Menlo" panose="020B0609030804020204" pitchFamily="49" charset="0"/>
              </a:rPr>
              <a:t>100</a:t>
            </a:r>
            <a:r>
              <a:rPr lang="ko-KR" altLang="en-US" sz="1600" dirty="0">
                <a:solidFill>
                  <a:srgbClr val="9A9B99"/>
                </a:solidFill>
                <a:latin typeface="Menlo" panose="020B0609030804020204" pitchFamily="49" charset="0"/>
              </a:rPr>
              <a:t>만큼</a:t>
            </a:r>
            <a:r>
              <a:rPr lang="en-US" altLang="ko-KR" sz="1600" dirty="0">
                <a:solidFill>
                  <a:srgbClr val="9A9B99"/>
                </a:solidFill>
                <a:latin typeface="Menlo" panose="020B0609030804020204" pitchFamily="49" charset="0"/>
              </a:rPr>
              <a:t>--&gt;</a:t>
            </a:r>
            <a:endParaRPr lang="ko-KR" altLang="en-US" sz="1600" dirty="0">
              <a:solidFill>
                <a:srgbClr val="C5C8C6"/>
              </a:solidFill>
              <a:latin typeface="Menlo" panose="020B0609030804020204" pitchFamily="49" charset="0"/>
            </a:endParaRPr>
          </a:p>
          <a:p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"container"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margin-top:100px</a:t>
            </a:r>
            <a:r>
              <a:rPr lang="en-US" altLang="ko-Kore-KR" sz="16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9A9B99"/>
                </a:solidFill>
                <a:latin typeface="Menlo" panose="020B0609030804020204" pitchFamily="49" charset="0"/>
              </a:rPr>
              <a:t>&lt;!– </a:t>
            </a:r>
            <a:r>
              <a:rPr lang="ko-KR" altLang="en-US" sz="1600" dirty="0" err="1">
                <a:solidFill>
                  <a:srgbClr val="9A9B99"/>
                </a:solidFill>
                <a:latin typeface="Menlo" panose="020B0609030804020204" pitchFamily="49" charset="0"/>
              </a:rPr>
              <a:t>부스트트랩</a:t>
            </a:r>
            <a:r>
              <a:rPr lang="ko-KR" altLang="en-US" sz="1600" dirty="0">
                <a:solidFill>
                  <a:srgbClr val="9A9B99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600" dirty="0">
                <a:solidFill>
                  <a:srgbClr val="9A9B99"/>
                </a:solidFill>
                <a:latin typeface="Menlo" panose="020B0609030804020204" pitchFamily="49" charset="0"/>
              </a:rPr>
              <a:t>row </a:t>
            </a:r>
            <a:r>
              <a:rPr lang="ko-KR" altLang="en-US" sz="1600" dirty="0">
                <a:solidFill>
                  <a:srgbClr val="9A9B99"/>
                </a:solidFill>
                <a:latin typeface="Menlo" panose="020B0609030804020204" pitchFamily="49" charset="0"/>
              </a:rPr>
              <a:t>선언</a:t>
            </a:r>
            <a:r>
              <a:rPr lang="en-US" altLang="ko-KR" sz="1600" dirty="0">
                <a:solidFill>
                  <a:srgbClr val="9A9B99"/>
                </a:solidFill>
                <a:latin typeface="Menlo" panose="020B0609030804020204" pitchFamily="49" charset="0"/>
              </a:rPr>
              <a:t> --&gt;</a:t>
            </a:r>
            <a:endParaRPr lang="ko-KR" altLang="en-US" sz="1600" dirty="0">
              <a:solidFill>
                <a:srgbClr val="C5C8C6"/>
              </a:solidFill>
              <a:latin typeface="Menlo" panose="020B0609030804020204" pitchFamily="49" charset="0"/>
            </a:endParaRPr>
          </a:p>
          <a:p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"row"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9A9B99"/>
                </a:solidFill>
                <a:latin typeface="Menlo" panose="020B0609030804020204" pitchFamily="49" charset="0"/>
              </a:rPr>
              <a:t>&lt;!–</a:t>
            </a:r>
            <a:r>
              <a:rPr lang="ko-KR" altLang="en-US" sz="1600" dirty="0">
                <a:solidFill>
                  <a:srgbClr val="9A9B99"/>
                </a:solidFill>
                <a:latin typeface="Menlo" panose="020B0609030804020204" pitchFamily="49" charset="0"/>
              </a:rPr>
              <a:t> </a:t>
            </a:r>
            <a:r>
              <a:rPr lang="ko-KR" altLang="en-US" sz="1600" dirty="0" err="1">
                <a:solidFill>
                  <a:srgbClr val="9A9B99"/>
                </a:solidFill>
                <a:latin typeface="Menlo" panose="020B0609030804020204" pitchFamily="49" charset="0"/>
              </a:rPr>
              <a:t>부스트트랩</a:t>
            </a:r>
            <a:r>
              <a:rPr lang="ko-KR" altLang="en-US" sz="1600" dirty="0">
                <a:solidFill>
                  <a:srgbClr val="9A9B99"/>
                </a:solidFill>
                <a:latin typeface="Menlo" panose="020B0609030804020204" pitchFamily="49" charset="0"/>
              </a:rPr>
              <a:t> 상세 설정</a:t>
            </a:r>
            <a:r>
              <a:rPr lang="en-US" altLang="ko-KR" sz="1600" dirty="0">
                <a:solidFill>
                  <a:srgbClr val="9A9B99"/>
                </a:solidFill>
                <a:latin typeface="Menlo" panose="020B0609030804020204" pitchFamily="49" charset="0"/>
              </a:rPr>
              <a:t> --&gt;</a:t>
            </a:r>
            <a:endParaRPr lang="ko-KR" altLang="en-US" sz="1600" dirty="0">
              <a:solidFill>
                <a:srgbClr val="C5C8C6"/>
              </a:solidFill>
              <a:latin typeface="Menlo" panose="020B0609030804020204" pitchFamily="49" charset="0"/>
            </a:endParaRPr>
          </a:p>
          <a:p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"col-lg-6"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style=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 err="1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margin-top:20px</a:t>
            </a:r>
            <a:r>
              <a:rPr lang="en-US" altLang="ko-Kore-KR" sz="1600" b="0" dirty="0">
                <a:solidFill>
                  <a:srgbClr val="D08442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 shadow"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div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"card-body"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h4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"card-title"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6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자유게시판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6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h4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"table table-hover"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id=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600" b="0" dirty="0" err="1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board_list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thead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&lt;tr&gt;&lt;</a:t>
            </a:r>
            <a:r>
              <a:rPr lang="en-US" altLang="ko-Kore-KR" sz="16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"text-center w-25"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6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글번호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6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600" b="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제목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6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altLang="ko-Kore-KR" sz="16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600" b="0" dirty="0">
                <a:solidFill>
                  <a:srgbClr val="D0B344"/>
                </a:solidFill>
                <a:effectLst/>
                <a:latin typeface="Menlo" panose="020B0609030804020204" pitchFamily="49" charset="0"/>
              </a:rPr>
              <a:t> class=</a:t>
            </a:r>
            <a:r>
              <a:rPr lang="en-US" altLang="ko-Kore-KR" sz="1600" b="0" dirty="0">
                <a:solidFill>
                  <a:srgbClr val="9AA83A"/>
                </a:solidFill>
                <a:effectLst/>
                <a:latin typeface="Menlo" panose="020B0609030804020204" pitchFamily="49" charset="0"/>
              </a:rPr>
              <a:t>"text-center w-25 d-none d-xl-table-cell"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ko-KR" altLang="en-US" sz="1600" b="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작성날짜</a:t>
            </a:r>
            <a:r>
              <a:rPr lang="en-US" altLang="ko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altLang="ko-Kore-KR" sz="1600" b="0" dirty="0" err="1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ore-KR" sz="1600" b="0" dirty="0">
                <a:solidFill>
                  <a:srgbClr val="6089B4"/>
                </a:solidFill>
                <a:effectLst/>
                <a:latin typeface="Menlo" panose="020B0609030804020204" pitchFamily="49" charset="0"/>
              </a:rPr>
              <a:t>&lt;/tr&gt;</a:t>
            </a:r>
            <a:endParaRPr lang="en-US" altLang="ko-Kore-KR" sz="1600" b="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0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BBD1EE-1118-8345-A499-9B111BDA7E06}"/>
              </a:ext>
            </a:extLst>
          </p:cNvPr>
          <p:cNvSpPr txBox="1"/>
          <p:nvPr/>
        </p:nvSpPr>
        <p:spPr>
          <a:xfrm flipH="1">
            <a:off x="409903" y="222774"/>
            <a:ext cx="4316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+mn-ea"/>
              </a:rPr>
              <a:t>미니 게시판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BE11B3-F5A3-1845-91DE-D440AA016A9F}"/>
              </a:ext>
            </a:extLst>
          </p:cNvPr>
          <p:cNvGrpSpPr/>
          <p:nvPr/>
        </p:nvGrpSpPr>
        <p:grpSpPr>
          <a:xfrm>
            <a:off x="409903" y="1123007"/>
            <a:ext cx="5457904" cy="5340153"/>
            <a:chOff x="659989" y="1375957"/>
            <a:chExt cx="4806395" cy="4801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593BE6-D9C6-5947-9982-CA31944B30D2}"/>
                </a:ext>
              </a:extLst>
            </p:cNvPr>
            <p:cNvSpPr/>
            <p:nvPr/>
          </p:nvSpPr>
          <p:spPr>
            <a:xfrm>
              <a:off x="670150" y="1375957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F73BA80-4248-4045-98E9-4044C15E3ABD}"/>
                </a:ext>
              </a:extLst>
            </p:cNvPr>
            <p:cNvSpPr/>
            <p:nvPr/>
          </p:nvSpPr>
          <p:spPr>
            <a:xfrm>
              <a:off x="659990" y="1383317"/>
              <a:ext cx="1005402" cy="6682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373DA5-C56F-C940-AF5C-1B1804EB1488}"/>
                </a:ext>
              </a:extLst>
            </p:cNvPr>
            <p:cNvSpPr txBox="1"/>
            <p:nvPr/>
          </p:nvSpPr>
          <p:spPr>
            <a:xfrm>
              <a:off x="659989" y="147545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AD489-1AB0-C44C-A5C4-991AC897FF84}"/>
              </a:ext>
            </a:extLst>
          </p:cNvPr>
          <p:cNvGrpSpPr/>
          <p:nvPr/>
        </p:nvGrpSpPr>
        <p:grpSpPr>
          <a:xfrm>
            <a:off x="6012791" y="1123007"/>
            <a:ext cx="5359402" cy="5340146"/>
            <a:chOff x="6117894" y="1375956"/>
            <a:chExt cx="4796234" cy="480131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2706C48-7D76-C844-AA46-32F48F354638}"/>
                </a:ext>
              </a:extLst>
            </p:cNvPr>
            <p:cNvSpPr/>
            <p:nvPr/>
          </p:nvSpPr>
          <p:spPr>
            <a:xfrm>
              <a:off x="6117894" y="137595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D3B67DB-127A-1842-BDCE-A6E1120FBFCD}"/>
                </a:ext>
              </a:extLst>
            </p:cNvPr>
            <p:cNvGrpSpPr/>
            <p:nvPr/>
          </p:nvGrpSpPr>
          <p:grpSpPr>
            <a:xfrm>
              <a:off x="6117894" y="1383317"/>
              <a:ext cx="1005403" cy="668244"/>
              <a:chOff x="6681489" y="1576156"/>
              <a:chExt cx="1005403" cy="668244"/>
            </a:xfrm>
            <a:solidFill>
              <a:schemeClr val="accent2"/>
            </a:soli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3F3B277-2CDD-E745-9C68-6F78BA78C204}"/>
                  </a:ext>
                </a:extLst>
              </p:cNvPr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4CB2BF-637E-564D-B4B1-DC1265147F71}"/>
                  </a:ext>
                </a:extLst>
              </p:cNvPr>
              <p:cNvSpPr txBox="1"/>
              <p:nvPr/>
            </p:nvSpPr>
            <p:spPr>
              <a:xfrm>
                <a:off x="6681489" y="1617891"/>
                <a:ext cx="1005403" cy="58477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 b="1" dirty="0">
                    <a:solidFill>
                      <a:schemeClr val="bg1"/>
                    </a:solidFill>
                  </a:rPr>
                  <a:t>코드</a:t>
                </a:r>
              </a:p>
            </p:txBody>
          </p:sp>
        </p:grpSp>
      </p:grpSp>
      <p:cxnSp>
        <p:nvCxnSpPr>
          <p:cNvPr id="12" name="직선 연결선 4">
            <a:extLst>
              <a:ext uri="{FF2B5EF4-FFF2-40B4-BE49-F238E27FC236}">
                <a16:creationId xmlns:a16="http://schemas.microsoft.com/office/drawing/2014/main" id="{87EBFEC9-15F9-B44F-B476-0D691045EF17}"/>
              </a:ext>
            </a:extLst>
          </p:cNvPr>
          <p:cNvCxnSpPr/>
          <p:nvPr/>
        </p:nvCxnSpPr>
        <p:spPr>
          <a:xfrm>
            <a:off x="420063" y="934720"/>
            <a:ext cx="1178209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CC9DB2-8914-9341-83B0-711D1E6BD1B9}"/>
              </a:ext>
            </a:extLst>
          </p:cNvPr>
          <p:cNvSpPr/>
          <p:nvPr/>
        </p:nvSpPr>
        <p:spPr>
          <a:xfrm>
            <a:off x="0" y="0"/>
            <a:ext cx="11372193" cy="1015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998871-BE87-024D-A81F-C2D04167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7" y="1892943"/>
            <a:ext cx="4741917" cy="4578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EB4651-C3A5-254D-8C4D-8FC45F0A0CDD}"/>
              </a:ext>
            </a:extLst>
          </p:cNvPr>
          <p:cNvSpPr txBox="1"/>
          <p:nvPr/>
        </p:nvSpPr>
        <p:spPr>
          <a:xfrm>
            <a:off x="6012791" y="2016301"/>
            <a:ext cx="53594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600" dirty="0" err="1"/>
              <a:t>margin-top:100px</a:t>
            </a:r>
            <a:r>
              <a:rPr lang="en-US" altLang="ko-Kore-KR" sz="1600" dirty="0"/>
              <a:t> : </a:t>
            </a:r>
            <a:r>
              <a:rPr lang="ko-KR" altLang="en-US" sz="1600" dirty="0"/>
              <a:t>상단으로 </a:t>
            </a:r>
            <a:r>
              <a:rPr lang="ko-KR" altLang="en-US" sz="1600" dirty="0" err="1"/>
              <a:t>부터</a:t>
            </a:r>
            <a:r>
              <a:rPr lang="ko-KR" altLang="en-US" sz="1600" dirty="0"/>
              <a:t> 마진</a:t>
            </a:r>
            <a:r>
              <a:rPr lang="en-US" altLang="ko-KR" sz="1600" dirty="0"/>
              <a:t>(</a:t>
            </a:r>
            <a:r>
              <a:rPr lang="ko-KR" altLang="en-US" sz="1600" dirty="0"/>
              <a:t>간격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100</a:t>
            </a:r>
            <a:r>
              <a:rPr lang="en-US" altLang="ko-Kore-KR" sz="1600" dirty="0" err="1"/>
              <a:t>px</a:t>
            </a:r>
            <a:r>
              <a:rPr lang="en-US" altLang="ko-Kore-KR" sz="1600" dirty="0"/>
              <a:t> </a:t>
            </a:r>
            <a:r>
              <a:rPr lang="ko-KR" altLang="en-US" sz="1600" dirty="0"/>
              <a:t>부여</a:t>
            </a:r>
          </a:p>
          <a:p>
            <a:r>
              <a:rPr lang="en-US" altLang="ko-Kore-KR" sz="1600" dirty="0"/>
              <a:t>row : </a:t>
            </a:r>
            <a:r>
              <a:rPr lang="ko-KR" altLang="en-US" sz="1600" dirty="0"/>
              <a:t>화면 너비에 따라 메뉴가 열 수를 바꾸는 클래스</a:t>
            </a:r>
            <a:endParaRPr lang="en-US" altLang="ko-KR" sz="1600" dirty="0"/>
          </a:p>
          <a:p>
            <a:r>
              <a:rPr lang="en-US" altLang="ko-Kore-KR" sz="1600" dirty="0"/>
              <a:t>col-lg-6 : </a:t>
            </a:r>
            <a:r>
              <a:rPr lang="ko-KR" altLang="en-US" sz="1600" dirty="0"/>
              <a:t>게시판 사이즈가 최소로 출력되지 않도록 방지</a:t>
            </a:r>
          </a:p>
          <a:p>
            <a:r>
              <a:rPr lang="ko-KR" altLang="en-US" sz="1600" dirty="0"/>
              <a:t>뒤에 있는 숫자는 화면이 확대 됐을 때 사이즈</a:t>
            </a:r>
            <a:r>
              <a:rPr lang="en-US" altLang="ko-KR" sz="1600" dirty="0"/>
              <a:t>, </a:t>
            </a:r>
            <a:r>
              <a:rPr lang="ko-KR" altLang="en-US" sz="1600" dirty="0"/>
              <a:t>번호가 클 수록 커짐</a:t>
            </a:r>
          </a:p>
          <a:p>
            <a:r>
              <a:rPr lang="en-US" altLang="ko-Kore-KR" sz="1600" dirty="0"/>
              <a:t>card shadow : </a:t>
            </a:r>
            <a:r>
              <a:rPr lang="ko-KR" altLang="en-US" sz="1600" dirty="0"/>
              <a:t>그림자 효과</a:t>
            </a:r>
          </a:p>
          <a:p>
            <a:r>
              <a:rPr lang="en-US" altLang="ko-Kore-KR" sz="1600" dirty="0"/>
              <a:t>card-body : </a:t>
            </a:r>
            <a:r>
              <a:rPr lang="ko-KR" altLang="en-US" sz="1600" dirty="0"/>
              <a:t>출력 이미지가 </a:t>
            </a:r>
            <a:r>
              <a:rPr lang="ko-KR" altLang="en-US" sz="1600" dirty="0" err="1"/>
              <a:t>사각판으로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부터</a:t>
            </a:r>
            <a:r>
              <a:rPr lang="ko-KR" altLang="en-US" sz="1600" dirty="0"/>
              <a:t> 얼마간 마진을 가짐</a:t>
            </a:r>
          </a:p>
          <a:p>
            <a:r>
              <a:rPr lang="en-US" altLang="ko-Kore-KR" sz="1600" dirty="0"/>
              <a:t>card-title : </a:t>
            </a:r>
            <a:r>
              <a:rPr lang="ko-KR" altLang="en-US" sz="1600" dirty="0"/>
              <a:t>제목과 아랫줄 사이에 약간의 마진을 줌</a:t>
            </a:r>
          </a:p>
          <a:p>
            <a:r>
              <a:rPr lang="en-US" altLang="ko-Kore-KR" sz="1600" dirty="0"/>
              <a:t>table table-hover : </a:t>
            </a:r>
            <a:r>
              <a:rPr lang="ko-KR" altLang="en-US" sz="1600" dirty="0"/>
              <a:t>테이블에 </a:t>
            </a:r>
            <a:r>
              <a:rPr lang="en-US" altLang="ko-Kore-KR" sz="1600" dirty="0"/>
              <a:t>hover </a:t>
            </a:r>
            <a:r>
              <a:rPr lang="ko-KR" altLang="en-US" sz="1600" dirty="0"/>
              <a:t>효과를 주며</a:t>
            </a:r>
            <a:r>
              <a:rPr lang="en-US" altLang="ko-KR" sz="1600" dirty="0"/>
              <a:t>, </a:t>
            </a:r>
            <a:r>
              <a:rPr lang="ko-KR" altLang="en-US" sz="1600" dirty="0"/>
              <a:t>각 행의 간격도 줌</a:t>
            </a:r>
          </a:p>
          <a:p>
            <a:r>
              <a:rPr lang="en-US" altLang="ko-Kore-KR" sz="1600" dirty="0"/>
              <a:t>text-center : </a:t>
            </a:r>
            <a:r>
              <a:rPr lang="ko-KR" altLang="en-US" sz="1600" dirty="0" err="1"/>
              <a:t>가운데정렬</a:t>
            </a:r>
            <a:r>
              <a:rPr lang="en-US" altLang="ko-KR" sz="1600" dirty="0"/>
              <a:t>, </a:t>
            </a:r>
            <a:r>
              <a:rPr lang="en-US" altLang="ko-Kore-KR" sz="1600" dirty="0"/>
              <a:t>w-25 : width 25%</a:t>
            </a:r>
          </a:p>
          <a:p>
            <a:r>
              <a:rPr lang="en-US" altLang="ko-Kore-KR" sz="1600" dirty="0"/>
              <a:t>d-none : </a:t>
            </a:r>
            <a:r>
              <a:rPr lang="ko-KR" altLang="en-US" sz="1600" dirty="0"/>
              <a:t>너비가 좁을 때 </a:t>
            </a:r>
            <a:r>
              <a:rPr lang="ko-KR" altLang="en-US" sz="1600" dirty="0" err="1"/>
              <a:t>미출력</a:t>
            </a:r>
            <a:r>
              <a:rPr lang="en-US" altLang="ko-KR" sz="1600" dirty="0"/>
              <a:t>, </a:t>
            </a:r>
            <a:endParaRPr lang="ko-KR" altLang="en-US" sz="1600" dirty="0"/>
          </a:p>
          <a:p>
            <a:r>
              <a:rPr lang="en-US" altLang="ko-Kore-KR" sz="1600" dirty="0"/>
              <a:t>d-xl-table-cell : </a:t>
            </a:r>
            <a:r>
              <a:rPr lang="ko-KR" altLang="en-US" sz="1600" dirty="0"/>
              <a:t>테이블에 요소를 출력하는 명령어</a:t>
            </a:r>
          </a:p>
          <a:p>
            <a:r>
              <a:rPr lang="en-US" altLang="ko-Kore-KR" sz="1600" dirty="0" err="1"/>
              <a:t>btn</a:t>
            </a:r>
            <a:r>
              <a:rPr lang="en-US" altLang="ko-Kore-KR" sz="1600" dirty="0"/>
              <a:t> </a:t>
            </a:r>
            <a:r>
              <a:rPr lang="en-US" altLang="ko-Kore-KR" sz="1600" dirty="0" err="1"/>
              <a:t>btn</a:t>
            </a:r>
            <a:r>
              <a:rPr lang="en-US" altLang="ko-Kore-KR" sz="1600" dirty="0"/>
              <a:t>-primary : </a:t>
            </a:r>
            <a:r>
              <a:rPr lang="ko-KR" altLang="en-US" sz="1600" dirty="0"/>
              <a:t>버튼을 파란색으로 표현하는 클래스</a:t>
            </a:r>
          </a:p>
          <a:p>
            <a:endParaRPr kumimoji="1" lang="en-US" altLang="ko-Kore-KR" sz="1600" dirty="0"/>
          </a:p>
        </p:txBody>
      </p:sp>
    </p:spTree>
    <p:extLst>
      <p:ext uri="{BB962C8B-B14F-4D97-AF65-F5344CB8AC3E}">
        <p14:creationId xmlns:p14="http://schemas.microsoft.com/office/powerpoint/2010/main" val="4149169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{45DC3DDE-B974-8149-BC3A-68D405D9142D}tf10001071</Template>
  <TotalTime>882</TotalTime>
  <Words>4506</Words>
  <Application>Microsoft Office PowerPoint</Application>
  <PresentationFormat>와이드스크린</PresentationFormat>
  <Paragraphs>687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-apple-system</vt:lpstr>
      <vt:lpstr>Menlo</vt:lpstr>
      <vt:lpstr>notokr</vt:lpstr>
      <vt:lpstr>Arial</vt:lpstr>
      <vt:lpstr>Calibri</vt:lpstr>
      <vt:lpstr>Calibri Light</vt:lpstr>
      <vt:lpstr>맑은 고딕</vt:lpstr>
      <vt:lpstr>Office 테마</vt:lpstr>
      <vt:lpstr>HTML 주말과제</vt:lpstr>
      <vt:lpstr>흐름도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주말과제</dc:title>
  <dc:creator>macintosh</dc:creator>
  <cp:lastModifiedBy>guro-hi</cp:lastModifiedBy>
  <cp:revision>90</cp:revision>
  <dcterms:created xsi:type="dcterms:W3CDTF">2022-01-29T11:31:49Z</dcterms:created>
  <dcterms:modified xsi:type="dcterms:W3CDTF">2022-08-08T00:28:08Z</dcterms:modified>
</cp:coreProperties>
</file>